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60" r:id="rId3"/>
  </p:sldMasterIdLst>
  <p:notesMasterIdLst>
    <p:notesMasterId r:id="rId44"/>
  </p:notesMasterIdLst>
  <p:handoutMasterIdLst>
    <p:handoutMasterId r:id="rId45"/>
  </p:handoutMasterIdLst>
  <p:sldIdLst>
    <p:sldId id="277" r:id="rId4"/>
    <p:sldId id="407" r:id="rId5"/>
    <p:sldId id="410" r:id="rId6"/>
    <p:sldId id="409" r:id="rId7"/>
    <p:sldId id="408" r:id="rId8"/>
    <p:sldId id="414" r:id="rId9"/>
    <p:sldId id="272" r:id="rId10"/>
    <p:sldId id="405" r:id="rId11"/>
    <p:sldId id="370" r:id="rId12"/>
    <p:sldId id="291" r:id="rId13"/>
    <p:sldId id="404" r:id="rId14"/>
    <p:sldId id="415" r:id="rId15"/>
    <p:sldId id="386" r:id="rId16"/>
    <p:sldId id="292" r:id="rId17"/>
    <p:sldId id="388" r:id="rId18"/>
    <p:sldId id="387" r:id="rId19"/>
    <p:sldId id="389" r:id="rId20"/>
    <p:sldId id="317" r:id="rId21"/>
    <p:sldId id="297" r:id="rId22"/>
    <p:sldId id="394" r:id="rId23"/>
    <p:sldId id="393" r:id="rId24"/>
    <p:sldId id="275" r:id="rId25"/>
    <p:sldId id="412" r:id="rId26"/>
    <p:sldId id="401" r:id="rId27"/>
    <p:sldId id="391" r:id="rId28"/>
    <p:sldId id="354" r:id="rId29"/>
    <p:sldId id="403" r:id="rId30"/>
    <p:sldId id="296" r:id="rId31"/>
    <p:sldId id="402" r:id="rId32"/>
    <p:sldId id="395" r:id="rId33"/>
    <p:sldId id="346" r:id="rId34"/>
    <p:sldId id="416" r:id="rId35"/>
    <p:sldId id="413" r:id="rId36"/>
    <p:sldId id="417" r:id="rId37"/>
    <p:sldId id="400" r:id="rId38"/>
    <p:sldId id="314" r:id="rId39"/>
    <p:sldId id="331" r:id="rId40"/>
    <p:sldId id="326" r:id="rId41"/>
    <p:sldId id="396" r:id="rId42"/>
    <p:sldId id="397" r:id="rId43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FF"/>
    <a:srgbClr val="0066FF"/>
    <a:srgbClr val="FFFF00"/>
    <a:srgbClr val="FF0000"/>
    <a:srgbClr val="CC0099"/>
    <a:srgbClr val="003300"/>
    <a:srgbClr val="FF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33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0"/>
    </p:cViewPr>
  </p:sorterViewPr>
  <p:notesViewPr>
    <p:cSldViewPr>
      <p:cViewPr varScale="1">
        <p:scale>
          <a:sx n="84" d="100"/>
          <a:sy n="84" d="100"/>
        </p:scale>
        <p:origin x="57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494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494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defTabSz="914949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72525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9981F5B-AFD7-4580-A738-111B20F45A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1963"/>
          </a:xfrm>
          <a:prstGeom prst="rect">
            <a:avLst/>
          </a:prstGeom>
        </p:spPr>
        <p:txBody>
          <a:bodyPr vert="horz" lIns="90864" tIns="45432" rIns="90864" bIns="45432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1963"/>
          </a:xfrm>
          <a:prstGeom prst="rect">
            <a:avLst/>
          </a:prstGeom>
        </p:spPr>
        <p:txBody>
          <a:bodyPr vert="horz" lIns="90864" tIns="45432" rIns="90864" bIns="45432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7A439CC-B986-4C07-AE68-663B9F06527B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64" tIns="45432" rIns="90864" bIns="4543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387850"/>
            <a:ext cx="5610225" cy="4156075"/>
          </a:xfrm>
          <a:prstGeom prst="rect">
            <a:avLst/>
          </a:prstGeom>
        </p:spPr>
        <p:txBody>
          <a:bodyPr vert="horz" lIns="90864" tIns="45432" rIns="90864" bIns="4543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6888" cy="461963"/>
          </a:xfrm>
          <a:prstGeom prst="rect">
            <a:avLst/>
          </a:prstGeom>
        </p:spPr>
        <p:txBody>
          <a:bodyPr vert="horz" lIns="90864" tIns="45432" rIns="90864" bIns="45432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772525"/>
            <a:ext cx="3036888" cy="461963"/>
          </a:xfrm>
          <a:prstGeom prst="rect">
            <a:avLst/>
          </a:prstGeom>
        </p:spPr>
        <p:txBody>
          <a:bodyPr vert="horz" wrap="square" lIns="90864" tIns="45432" rIns="90864" bIns="4543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00033A4-4148-4DDA-9C72-58A5A3376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D91299-2AEF-4B3C-ABF8-0A996434725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E0D591-43D4-44A4-B7F9-66EC709A659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15B52E-A444-4BB3-AE1A-9457FE3ABB5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Acquired building in 1989, CC administration moved here – DOC Administration began here in 1995 and then moved to the new JDF in 2006.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D39D87-29F5-46F9-A4E9-1F10B4FFAE0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AFD039-FC96-4C1C-9EE1-E4CA97B29DE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Acquired building in 1989, AISP moved here. Remains here in 2015.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46E26-FA96-4424-8D5A-0735848222C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PSP created om 1994.  Moved to CJA division in 2009.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6AEC2A-78D6-4BEE-8BDC-FC54FB6FADD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Check dates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346766-1A14-4345-9871-981621B086C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Buildings purchased in 1989, left facilities in 2001.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DF39EA-650B-4B88-9A3D-96EE91890AB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Adult Residential facilities moved here in 2001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SCYP program moved to new location ??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3BB593-C8C7-4497-8817-A328A84DA02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2C49F4-E3E0-45A0-83C1-14F6AFA838D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0D7520-6CBF-4248-89A1-D1BE9178C3B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E3A6D8-BE12-4B93-B089-38F47DF6A2B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Adult Residential facilities moved here in 2001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SCYP program moved to new location ??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2EBCCC-23D4-4142-AD3A-449ABAE4FA0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DC0150-E34C-4877-931E-A4A6AFBCB4D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E368BA-5C27-4BD4-A609-3FE9FE542AD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BC1CF4-E05C-4167-9A01-9AEF8FB3EB7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A7179C-7807-4D72-AC75-664311EF038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5506B5-53C7-4197-8DF8-5A11B3752FD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5506B5-53C7-4197-8DF8-5A11B3752FD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70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87EAFA-1D33-4F6B-820B-BEFF58BF738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87EAFA-1D33-4F6B-820B-BEFF58BF738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5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0F22A6-AB69-45F8-AC27-22BF85FAFB9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B76D96-CC6C-4858-B778-D940FCFBDF9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86E588-C23D-461A-89B6-EA9B10982D3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6B67E3-D301-476A-84D7-AA3CE98B5E7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B8A162-C878-42C8-8F81-E4EC195CF2E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1990 – HBS started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EA83ED-A830-4301-8303-ACC3839E6A1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828F1E-6225-425D-B44F-30FCC033CF3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2CAE59-90FB-4EBD-A12B-E173FEBEC91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C6F465-0E7A-4821-B6E4-D469CFE0D7E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B22696-B341-4E9E-B162-43C16ACBD33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1FC2D1-8DCA-4C20-A2A1-FB27F0F7F42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935004-00CD-4EB5-9ABB-410B6B72BFB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AEBE69-29EA-4AFD-A718-188CB7CC2A4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AE613-3425-4466-99D9-0833C71B7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76069"/>
      </p:ext>
    </p:extLst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4C469-5156-42B9-93E9-50F3C4A1C3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131109"/>
      </p:ext>
    </p:extLst>
  </p:cSld>
  <p:clrMapOvr>
    <a:masterClrMapping/>
  </p:clrMapOvr>
  <p:transition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1303-8FCB-4CCE-93A4-EDB45D139F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428414"/>
      </p:ext>
    </p:extLst>
  </p:cSld>
  <p:clrMapOvr>
    <a:masterClrMapping/>
  </p:clrMapOvr>
  <p:transition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378" y="1637881"/>
            <a:ext cx="5752682" cy="2280977"/>
          </a:xfrm>
        </p:spPr>
        <p:txBody>
          <a:bodyPr anchor="t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378" y="4576729"/>
            <a:ext cx="3529484" cy="5579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67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57978"/>
            <a:ext cx="7448341" cy="1048117"/>
          </a:xfrm>
        </p:spPr>
        <p:txBody>
          <a:bodyPr anchor="t">
            <a:normAutofit/>
          </a:bodyPr>
          <a:lstStyle>
            <a:lvl1pPr algn="l">
              <a:defRPr sz="405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20201"/>
            <a:ext cx="3529484" cy="5579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20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57978"/>
            <a:ext cx="7350369" cy="1048117"/>
          </a:xfrm>
        </p:spPr>
        <p:txBody>
          <a:bodyPr anchor="t">
            <a:normAutofit/>
          </a:bodyPr>
          <a:lstStyle>
            <a:lvl1pPr algn="l">
              <a:defRPr sz="405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20201"/>
            <a:ext cx="3529484" cy="5579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5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57978"/>
            <a:ext cx="7395587" cy="1048117"/>
          </a:xfrm>
        </p:spPr>
        <p:txBody>
          <a:bodyPr anchor="t">
            <a:normAutofit/>
          </a:bodyPr>
          <a:lstStyle>
            <a:lvl1pPr algn="l">
              <a:defRPr sz="405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20201"/>
            <a:ext cx="3529484" cy="5579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69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47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7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DCD1-983D-4F61-A9F7-98BB80A9C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0255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276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89" y="457200"/>
            <a:ext cx="275003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"/>
            <a:ext cx="5256609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989" y="2057400"/>
            <a:ext cx="275003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673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378" y="1637881"/>
            <a:ext cx="5752682" cy="2280977"/>
          </a:xfrm>
        </p:spPr>
        <p:txBody>
          <a:bodyPr anchor="t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378" y="4576729"/>
            <a:ext cx="3529484" cy="5579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6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60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57978"/>
            <a:ext cx="7448341" cy="1048117"/>
          </a:xfrm>
        </p:spPr>
        <p:txBody>
          <a:bodyPr anchor="t">
            <a:normAutofit/>
          </a:bodyPr>
          <a:lstStyle>
            <a:lvl1pPr algn="l">
              <a:defRPr sz="405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20201"/>
            <a:ext cx="3529484" cy="5579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8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57978"/>
            <a:ext cx="7350369" cy="1048117"/>
          </a:xfrm>
        </p:spPr>
        <p:txBody>
          <a:bodyPr anchor="t">
            <a:normAutofit/>
          </a:bodyPr>
          <a:lstStyle>
            <a:lvl1pPr algn="l">
              <a:defRPr sz="405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20201"/>
            <a:ext cx="3529484" cy="5579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3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57978"/>
            <a:ext cx="7395587" cy="1048117"/>
          </a:xfrm>
        </p:spPr>
        <p:txBody>
          <a:bodyPr anchor="t">
            <a:normAutofit/>
          </a:bodyPr>
          <a:lstStyle>
            <a:lvl1pPr algn="l">
              <a:defRPr sz="405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20201"/>
            <a:ext cx="3529484" cy="5579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3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8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53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B15BB-35BF-4A4A-9D92-06E40A0B3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63195"/>
      </p:ext>
    </p:extLst>
  </p:cSld>
  <p:clrMapOvr>
    <a:masterClrMapping/>
  </p:clrMapOvr>
  <p:transition advTm="4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57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89" y="457200"/>
            <a:ext cx="275003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"/>
            <a:ext cx="5256609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989" y="2057400"/>
            <a:ext cx="275003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488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66587-928B-4EEF-81A6-10BEC02CB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498075"/>
      </p:ext>
    </p:extLst>
  </p:cSld>
  <p:clrMapOvr>
    <a:masterClrMapping/>
  </p:clrMapOvr>
  <p:transition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03CA7-E18B-407F-B5DC-90D99D28F4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7291"/>
      </p:ext>
    </p:extLst>
  </p:cSld>
  <p:clrMapOvr>
    <a:masterClrMapping/>
  </p:clrMapOvr>
  <p:transition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38122-0AE2-49A3-90A2-4637345E9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912022"/>
      </p:ext>
    </p:extLst>
  </p:cSld>
  <p:clrMapOvr>
    <a:masterClrMapping/>
  </p:clrMapOvr>
  <p:transition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79187-F1D5-42E1-A53F-181270235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43379"/>
      </p:ext>
    </p:extLst>
  </p:cSld>
  <p:clrMapOvr>
    <a:masterClrMapping/>
  </p:clrMapOvr>
  <p:transition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927D1-D4BC-4FC8-A424-CF0DA9E58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623117"/>
      </p:ext>
    </p:extLst>
  </p:cSld>
  <p:clrMapOvr>
    <a:masterClrMapping/>
  </p:clrMapOvr>
  <p:transition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21F80-1EFF-4FCF-98E7-069768CED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474724"/>
      </p:ext>
    </p:extLst>
  </p:cSld>
  <p:clrMapOvr>
    <a:masterClrMapping/>
  </p:clrMapOvr>
  <p:transition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798C098-70C4-4DF3-9962-A00EA5C2E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3994" y="365126"/>
            <a:ext cx="75813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994" y="1825625"/>
            <a:ext cx="75813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5159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-1297865" y="4973316"/>
            <a:ext cx="3319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spc="375" baseline="0" dirty="0" smtClean="0">
                <a:solidFill>
                  <a:schemeClr val="bg1"/>
                </a:solidFill>
              </a:rPr>
              <a:t>SEDGWICKCOUNTY.ORG</a:t>
            </a:r>
            <a:endParaRPr lang="en-US" sz="900" spc="375" baseline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07" y="5620703"/>
            <a:ext cx="834390" cy="1112520"/>
          </a:xfrm>
          <a:prstGeom prst="rect">
            <a:avLst/>
          </a:prstGeom>
        </p:spPr>
      </p:pic>
      <p:sp>
        <p:nvSpPr>
          <p:cNvPr id="13" name="Isosceles Triangle 12"/>
          <p:cNvSpPr/>
          <p:nvPr userDrawn="1"/>
        </p:nvSpPr>
        <p:spPr>
          <a:xfrm rot="5400000">
            <a:off x="401932" y="911180"/>
            <a:ext cx="361071" cy="23345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7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3994" y="365126"/>
            <a:ext cx="75813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994" y="1825625"/>
            <a:ext cx="75813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5159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-1297865" y="4973316"/>
            <a:ext cx="3319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spc="375" baseline="0" dirty="0" smtClean="0">
                <a:solidFill>
                  <a:schemeClr val="bg1"/>
                </a:solidFill>
              </a:rPr>
              <a:t>SEDGWICKCOUNTY.ORG</a:t>
            </a:r>
            <a:endParaRPr lang="en-US" sz="900" spc="375" baseline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07" y="5620703"/>
            <a:ext cx="834390" cy="1112520"/>
          </a:xfrm>
          <a:prstGeom prst="rect">
            <a:avLst/>
          </a:prstGeom>
        </p:spPr>
      </p:pic>
      <p:sp>
        <p:nvSpPr>
          <p:cNvPr id="13" name="Isosceles Triangle 12"/>
          <p:cNvSpPr/>
          <p:nvPr userDrawn="1"/>
        </p:nvSpPr>
        <p:spPr>
          <a:xfrm rot="5400000">
            <a:off x="401932" y="911180"/>
            <a:ext cx="361071" cy="23345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8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40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216" tIns="42108" rIns="84216" bIns="42108">
            <a:spAutoFit/>
          </a:bodyPr>
          <a:lstStyle>
            <a:lvl1pPr defTabSz="8413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413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413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413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413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ea typeface="Meiryo UI" panose="020B0604030504040204" pitchFamily="34" charset="-128"/>
                <a:cs typeface="Arial" panose="020B0604020202020204" pitchFamily="34" charset="0"/>
              </a:rPr>
              <a:t>Sedgwick County Department of Corrections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ea typeface="Meiryo UI" panose="020B0604030504040204" pitchFamily="34" charset="-128"/>
                <a:cs typeface="Arial" panose="020B0604020202020204" pitchFamily="34" charset="0"/>
              </a:rPr>
              <a:t>1995 - 2023</a:t>
            </a:r>
          </a:p>
        </p:txBody>
      </p:sp>
      <p:pic>
        <p:nvPicPr>
          <p:cNvPr id="409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4419600"/>
            <a:ext cx="13938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-22225" y="4953000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Mark Masterson, Director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1998 – 2016</a:t>
            </a:r>
          </a:p>
        </p:txBody>
      </p:sp>
      <p:pic>
        <p:nvPicPr>
          <p:cNvPr id="10243" name="Picture 5" descr="mark edi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346075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34925" y="4724400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Glenda Martens, Director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2016 – 2021</a:t>
            </a:r>
          </a:p>
        </p:txBody>
      </p:sp>
      <p:pic>
        <p:nvPicPr>
          <p:cNvPr id="12292" name="Picture 4" descr="C:\Users\gmartens\Pictures\Saved Pictures\GMarte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38200"/>
            <a:ext cx="2621280" cy="3276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0" y="4495800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Steven Stonehouse, Director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2022 – Present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55" t="5015" r="2610" b="9733"/>
          <a:stretch/>
        </p:blipFill>
        <p:spPr>
          <a:xfrm>
            <a:off x="3200400" y="1371600"/>
            <a:ext cx="2538056" cy="259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5381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7200" smtClean="0">
                <a:latin typeface="Narkisim" pitchFamily="34" charset="0"/>
                <a:cs typeface="Narkisim" pitchFamily="34" charset="0"/>
              </a:rPr>
              <a:t>Advisory Board Chairs</a:t>
            </a:r>
            <a:r>
              <a:rPr lang="en-US" altLang="en-US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8800" smtClean="0">
                <a:latin typeface="Narkisim" pitchFamily="34" charset="0"/>
                <a:cs typeface="Narkisim" pitchFamily="34" charset="0"/>
              </a:rPr>
              <a:t>1995 – 2023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4495800"/>
            <a:ext cx="13938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Community Corrections </a:t>
            </a:r>
            <a:b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Advisory Board Chairs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458200" cy="4953000"/>
          </a:xfrm>
          <a:extLst/>
        </p:spPr>
        <p:txBody>
          <a:bodyPr numCol="2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1995 - 96	Galan M. </a:t>
            </a:r>
            <a:r>
              <a:rPr lang="en-US" altLang="en-US" sz="1800" dirty="0" err="1" smtClean="0"/>
              <a:t>Janeksela</a:t>
            </a:r>
            <a:endParaRPr lang="en-US" altLang="en-US" sz="18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1997 - 98	Douglas R. Roth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1999 - 01	Terri Moses	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2002 - 03	Amy </a:t>
            </a:r>
            <a:r>
              <a:rPr lang="en-US" altLang="en-US" sz="1800" dirty="0" err="1" smtClean="0"/>
              <a:t>Cullom</a:t>
            </a:r>
            <a:endParaRPr lang="en-US" altLang="en-US" sz="18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2004 - 06	Ann </a:t>
            </a:r>
            <a:r>
              <a:rPr lang="en-US" altLang="en-US" sz="1800" dirty="0" err="1" smtClean="0"/>
              <a:t>Swegle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2007 - 10	Robert </a:t>
            </a:r>
            <a:r>
              <a:rPr lang="en-US" altLang="en-US" sz="1800" dirty="0" err="1" smtClean="0"/>
              <a:t>Hinshaw</a:t>
            </a:r>
            <a:endParaRPr lang="en-US" altLang="en-US" sz="1800" dirty="0" smtClean="0"/>
          </a:p>
          <a:p>
            <a:pPr eaLnBrk="1" hangingPunct="1">
              <a:spcBef>
                <a:spcPts val="0"/>
              </a:spcBef>
              <a:defRPr/>
            </a:pPr>
            <a:endParaRPr lang="en-US" altLang="en-US" sz="1800" dirty="0" smtClean="0"/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800" dirty="0" smtClean="0"/>
              <a:t>2011</a:t>
            </a:r>
            <a:r>
              <a:rPr lang="en-US" altLang="en-US" sz="1800" dirty="0"/>
              <a:t>		Bruce </a:t>
            </a:r>
            <a:r>
              <a:rPr lang="en-US" altLang="en-US" sz="1800" dirty="0" err="1"/>
              <a:t>Kouba</a:t>
            </a:r>
            <a:r>
              <a:rPr lang="en-US" altLang="en-US" sz="1800" dirty="0"/>
              <a:t>/Ann </a:t>
            </a:r>
            <a:r>
              <a:rPr lang="en-US" altLang="en-US" sz="1800" dirty="0" smtClean="0"/>
              <a:t>   		</a:t>
            </a:r>
            <a:r>
              <a:rPr lang="en-US" altLang="en-US" sz="1800" dirty="0" err="1" smtClean="0"/>
              <a:t>Swegle</a:t>
            </a:r>
            <a:endParaRPr lang="en-US" altLang="en-US" sz="18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/>
              <a:t>2012 - 13	Deanna </a:t>
            </a:r>
            <a:r>
              <a:rPr lang="en-US" altLang="en-US" sz="1800" dirty="0" err="1" smtClean="0"/>
              <a:t>Carrithers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altLang="en-US" sz="18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2014		Kelli Grant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2015</a:t>
            </a:r>
            <a:r>
              <a:rPr lang="en-US" altLang="en-US" sz="1800" dirty="0"/>
              <a:t>		Peter Shay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/>
              <a:t>2016 – 17 	Ann </a:t>
            </a:r>
            <a:r>
              <a:rPr lang="en-US" altLang="en-US" sz="1800" dirty="0" err="1"/>
              <a:t>Swegle</a:t>
            </a:r>
            <a:endParaRPr lang="en-US" altLang="en-US" sz="18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/>
              <a:t>2018		Kelli Grant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/>
              <a:t>2019		Kelli Grant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2020		Kelli Grant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2021		Ann </a:t>
            </a:r>
            <a:r>
              <a:rPr lang="en-US" altLang="en-US" sz="1800" dirty="0" err="1" smtClean="0"/>
              <a:t>Swegle</a:t>
            </a:r>
            <a:endParaRPr lang="en-US" altLang="en-US" sz="18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2022		Michael </a:t>
            </a:r>
            <a:r>
              <a:rPr lang="en-US" altLang="en-US" sz="1800" dirty="0" err="1" smtClean="0"/>
              <a:t>Birzer</a:t>
            </a:r>
            <a:endParaRPr lang="en-US" altLang="en-US" sz="18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dirty="0" smtClean="0"/>
              <a:t>2023		Michael </a:t>
            </a:r>
            <a:r>
              <a:rPr lang="en-US" altLang="en-US" sz="1800" dirty="0" err="1" smtClean="0"/>
              <a:t>Birzer</a:t>
            </a:r>
            <a:endParaRPr lang="en-US" altLang="en-US" sz="1800" dirty="0"/>
          </a:p>
          <a:p>
            <a:pPr eaLnBrk="1" hangingPunct="1">
              <a:defRPr/>
            </a:pPr>
            <a:endParaRPr lang="en-US" altLang="en-US" sz="1100" dirty="0" smtClean="0"/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Juvenile Justice</a:t>
            </a:r>
            <a:b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 Advisory Board Chairs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305800" cy="4419600"/>
          </a:xfrm>
          <a:extLst/>
        </p:spPr>
        <p:txBody>
          <a:bodyPr numCol="2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1999 - 01	Margalee Wright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2002 - 06	Karen Langston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2007 - 13	Terri Moses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2014 	Ron Paschal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2015 - 16	Terri Moses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2017		Mark Masterson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2018		Shantel Westbrook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2019		Terri Moses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altLang="en-US" sz="2000" dirty="0" smtClean="0">
              <a:latin typeface="+mj-lt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2000" dirty="0" smtClean="0">
                <a:latin typeface="+mj-lt"/>
              </a:rPr>
              <a:t>2020		Karen Countryman-    		</a:t>
            </a:r>
            <a:r>
              <a:rPr lang="en-US" altLang="en-US" sz="2000" dirty="0" err="1" smtClean="0">
                <a:latin typeface="+mj-lt"/>
              </a:rPr>
              <a:t>Roswurm</a:t>
            </a:r>
            <a:endParaRPr lang="en-US" altLang="en-US" sz="2000" dirty="0" smtClean="0">
              <a:latin typeface="+mj-lt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2021		Kellie Hogan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2022		Mark Masterson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dirty="0" smtClean="0">
                <a:latin typeface="+mj-lt"/>
              </a:rPr>
              <a:t>2023		Kristin Peterman</a:t>
            </a:r>
          </a:p>
          <a:p>
            <a:pPr eaLnBrk="1" hangingPunct="1">
              <a:defRPr/>
            </a:pPr>
            <a:endParaRPr lang="en-US" altLang="en-US" sz="2000" dirty="0" smtClean="0">
              <a:latin typeface="+mj-lt"/>
            </a:endParaRP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8926513" cy="5381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7200" smtClean="0">
                <a:latin typeface="Narkisim" pitchFamily="34" charset="0"/>
                <a:cs typeface="Narkisim" pitchFamily="34" charset="0"/>
              </a:rPr>
              <a:t>Program Locations </a:t>
            </a:r>
            <a:r>
              <a:rPr lang="en-US" altLang="en-US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8800" smtClean="0">
                <a:latin typeface="Narkisim" pitchFamily="34" charset="0"/>
                <a:cs typeface="Narkisim" pitchFamily="34" charset="0"/>
              </a:rPr>
              <a:t>1995 – 2023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3810000"/>
            <a:ext cx="139223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3" y="685800"/>
            <a:ext cx="9144000" cy="941388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Administration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905 N. Main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1995 - 2006</a:t>
            </a: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9557" r="4662" b="19223"/>
          <a:stretch>
            <a:fillRect/>
          </a:stretch>
        </p:blipFill>
        <p:spPr bwMode="auto">
          <a:xfrm>
            <a:off x="1752600" y="2362200"/>
            <a:ext cx="605631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F:\Admin\Digital Photoframe Pictures\JDF\Picture 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18324" b="17775"/>
          <a:stretch>
            <a:fillRect/>
          </a:stretch>
        </p:blipFill>
        <p:spPr bwMode="auto">
          <a:xfrm>
            <a:off x="561975" y="2057400"/>
            <a:ext cx="802005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6200"/>
            <a:ext cx="91440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Administration</a:t>
            </a:r>
            <a:br>
              <a:rPr lang="en-US" altLang="en-US" sz="40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</a:br>
            <a:r>
              <a:rPr lang="en-US" altLang="en-US" sz="40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700 S. Hydraulic</a:t>
            </a:r>
            <a:br>
              <a:rPr lang="en-US" altLang="en-US" sz="40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</a:br>
            <a:r>
              <a:rPr lang="en-US" altLang="en-US" sz="40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2006 - present</a:t>
            </a: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3225"/>
            <a:ext cx="9144000" cy="941388"/>
          </a:xfrm>
        </p:spPr>
        <p:txBody>
          <a:bodyPr/>
          <a:lstStyle/>
          <a:p>
            <a:pPr eaLnBrk="1" hangingPunct="1"/>
            <a:r>
              <a:rPr lang="en-US" altLang="en-US" sz="5100" smtClean="0"/>
              <a:t/>
            </a:r>
            <a:br>
              <a:rPr lang="en-US" altLang="en-US" sz="5100" smtClean="0"/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Adult Intensive Supervision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905 N. Main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1989 - present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438400"/>
            <a:ext cx="4876800" cy="327714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8800" smtClean="0"/>
              <a:t>1995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280150"/>
          </a:xfrm>
          <a:ln>
            <a:solidFill>
              <a:schemeClr val="tx1"/>
            </a:solidFill>
          </a:ln>
        </p:spPr>
        <p:txBody>
          <a:bodyPr rtlCol="0">
            <a:normAutofit fontScale="62500" lnSpcReduction="20000"/>
          </a:bodyPr>
          <a:lstStyle/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US" sz="7700" u="sng" dirty="0" smtClean="0"/>
              <a:t>Programs</a:t>
            </a:r>
            <a:endParaRPr lang="en-US" sz="7700" u="sng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DOC Administration &amp; Operations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Director’s office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Grants, Fiscal Management, Housekeeping, Food, Janitorial, and Maintenance Services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/>
              <a:t> </a:t>
            </a:r>
            <a:r>
              <a:rPr lang="en-US" b="1" dirty="0" smtClean="0"/>
              <a:t>Juvenile Facilities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Residential Facility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Detention Facility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Starting Point Prevention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Home-Based Supervision</a:t>
            </a:r>
          </a:p>
          <a:p>
            <a:pPr marL="4000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900" dirty="0" smtClean="0"/>
              <a:t>o Judge Riddel Boys Ranch</a:t>
            </a:r>
          </a:p>
          <a:p>
            <a:pPr marL="4000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900" dirty="0" smtClean="0"/>
              <a:t>o </a:t>
            </a:r>
            <a:r>
              <a:rPr lang="en-US" sz="2900" dirty="0"/>
              <a:t>Sedgwick County Youth </a:t>
            </a:r>
            <a:r>
              <a:rPr lang="en-US" sz="2900" dirty="0" smtClean="0"/>
              <a:t>Program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b="1" dirty="0" smtClean="0">
                <a:ea typeface="+mn-ea"/>
                <a:cs typeface="+mn-cs"/>
              </a:rPr>
              <a:t>Juvenile Intake and Intensive Supervision Program</a:t>
            </a:r>
            <a:endParaRPr lang="en-US" sz="3200" b="1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Adult Intensive Supervision Program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Pretrial Services Program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Adult Residential Services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614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181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1600" b="1" smtClean="0"/>
              <a:t>The Sedgwick County Departments of Youth Services (est. 1985) and Community Corrections (est. 1983) were consolidated into the Sedgwick County Department of Corrections.</a:t>
            </a:r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3" y="609600"/>
            <a:ext cx="9144000" cy="941388"/>
          </a:xfrm>
        </p:spPr>
        <p:txBody>
          <a:bodyPr/>
          <a:lstStyle/>
          <a:p>
            <a:pPr eaLnBrk="1" hangingPunct="1"/>
            <a:r>
              <a:rPr lang="en-US" altLang="en-US" sz="5100" dirty="0" smtClean="0"/>
              <a:t/>
            </a:r>
            <a:br>
              <a:rPr lang="en-US" altLang="en-US" sz="5100" dirty="0" smtClean="0"/>
            </a:br>
            <a:r>
              <a:rPr lang="en-US" altLang="en-US" sz="5100" dirty="0" smtClean="0"/>
              <a:t/>
            </a:r>
            <a:br>
              <a:rPr lang="en-US" altLang="en-US" sz="5100" dirty="0" smtClean="0"/>
            </a:br>
            <a:r>
              <a:rPr lang="en-US" altLang="en-US" sz="4000" dirty="0" smtClean="0">
                <a:latin typeface="Narkisim" pitchFamily="34" charset="0"/>
                <a:cs typeface="Narkisim" pitchFamily="34" charset="0"/>
              </a:rPr>
              <a:t>Pretrial </a:t>
            </a:r>
            <a:r>
              <a:rPr lang="en-US" altLang="en-US" sz="4000" dirty="0" smtClean="0">
                <a:latin typeface="Narkisim" pitchFamily="34" charset="0"/>
                <a:cs typeface="Narkisim" pitchFamily="34" charset="0"/>
              </a:rPr>
              <a:t>Services Program</a:t>
            </a:r>
            <a:br>
              <a:rPr lang="en-US" altLang="en-US" sz="4000" dirty="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dirty="0" smtClean="0">
                <a:latin typeface="Narkisim" pitchFamily="34" charset="0"/>
                <a:cs typeface="Narkisim" pitchFamily="34" charset="0"/>
              </a:rPr>
              <a:t>905 N. Main</a:t>
            </a:r>
            <a:br>
              <a:rPr lang="en-US" altLang="en-US" sz="4000" dirty="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dirty="0" smtClean="0">
                <a:latin typeface="Narkisim" pitchFamily="34" charset="0"/>
                <a:cs typeface="Narkisim" pitchFamily="34" charset="0"/>
              </a:rPr>
              <a:t>1994 </a:t>
            </a:r>
            <a:r>
              <a:rPr lang="en-US" altLang="en-US" sz="4000" dirty="0" smtClean="0">
                <a:latin typeface="Narkisim" pitchFamily="34" charset="0"/>
                <a:cs typeface="Narkisim" pitchFamily="34" charset="0"/>
              </a:rPr>
              <a:t>– 2009 / </a:t>
            </a:r>
            <a:r>
              <a:rPr lang="en-US" altLang="en-US" sz="4000" dirty="0" smtClean="0">
                <a:latin typeface="Narkisim" pitchFamily="34" charset="0"/>
                <a:cs typeface="Narkisim" pitchFamily="34" charset="0"/>
              </a:rPr>
              <a:t>2022 – Present </a:t>
            </a:r>
            <a:r>
              <a:rPr lang="en-US" altLang="en-US" sz="4000" dirty="0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z="4000" dirty="0" smtClean="0">
                <a:latin typeface="Narkisim" pitchFamily="34" charset="0"/>
                <a:cs typeface="Narkisim" pitchFamily="34" charset="0"/>
              </a:rPr>
            </a:br>
            <a:endParaRPr lang="en-US" altLang="en-US" sz="4000" dirty="0" smtClean="0">
              <a:latin typeface="Narkisim" pitchFamily="34" charset="0"/>
              <a:cs typeface="Narkisim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90" y="2590800"/>
            <a:ext cx="4309020" cy="28956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00_35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8919" r="-146" b="24979"/>
          <a:stretch>
            <a:fillRect/>
          </a:stretch>
        </p:blipFill>
        <p:spPr bwMode="auto">
          <a:xfrm>
            <a:off x="2209800" y="3133725"/>
            <a:ext cx="45847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Criminal Justice Alternatives</a:t>
            </a:r>
          </a:p>
          <a:p>
            <a:pPr>
              <a:defRPr/>
            </a:pPr>
            <a:endParaRPr lang="en-US" sz="32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defRPr/>
            </a:pPr>
            <a:r>
              <a:rPr lang="en-US" sz="32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Drug Court &amp; Pretrial Services Program</a:t>
            </a:r>
          </a:p>
          <a:p>
            <a:pPr>
              <a:defRPr/>
            </a:pPr>
            <a:r>
              <a:rPr lang="en-US" sz="32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3803 E. Harry, Suite 121</a:t>
            </a:r>
          </a:p>
          <a:p>
            <a:pPr>
              <a:defRPr/>
            </a:pPr>
            <a:r>
              <a:rPr lang="en-US" sz="32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2009 - </a:t>
            </a:r>
            <a:r>
              <a:rPr lang="en-US" sz="32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2022</a:t>
            </a:r>
            <a:endParaRPr lang="en-US" sz="3200" kern="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Adult Residential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207/209 N. Emporia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1989 – 2001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6"/>
          <a:stretch>
            <a:fillRect/>
          </a:stretch>
        </p:blipFill>
        <p:spPr bwMode="auto">
          <a:xfrm>
            <a:off x="1447800" y="2362200"/>
            <a:ext cx="602297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100_25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035" r="9003" b="10852"/>
          <a:stretch>
            <a:fillRect/>
          </a:stretch>
        </p:blipFill>
        <p:spPr bwMode="auto">
          <a:xfrm>
            <a:off x="382588" y="1981200"/>
            <a:ext cx="37877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1275" y="152400"/>
            <a:ext cx="9144000" cy="1143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Sedgwick County Work Release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 622 E. Central/623 E. Elm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2001 </a:t>
            </a: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- Present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endParaRPr lang="en-US" altLang="en-US" sz="40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522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5201" b="11334"/>
          <a:stretch>
            <a:fillRect/>
          </a:stretch>
        </p:blipFill>
        <p:spPr bwMode="auto">
          <a:xfrm>
            <a:off x="3886200" y="3657600"/>
            <a:ext cx="48895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1275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Sedgwick County Youth Program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1025 N. Market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1984 – 1997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endParaRPr lang="en-US" altLang="en-US" sz="40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46083" name="Picture 1028" descr="A:\no market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3" b="32874"/>
          <a:stretch>
            <a:fillRect/>
          </a:stretch>
        </p:blipFill>
        <p:spPr bwMode="auto">
          <a:xfrm>
            <a:off x="1884363" y="2133600"/>
            <a:ext cx="5457825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1275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Sedgwick County Youth Program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 309 N. Market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1997 – 2002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endParaRPr lang="en-US" altLang="en-US" sz="40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48131" name="Picture 3" descr="SCYP Front from No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640080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0"/>
            <a:ext cx="4102100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100_25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035" r="9003" b="10852"/>
          <a:stretch>
            <a:fillRect/>
          </a:stretch>
        </p:blipFill>
        <p:spPr bwMode="auto">
          <a:xfrm>
            <a:off x="382588" y="1981200"/>
            <a:ext cx="37877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1275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Sedgwick County Youth Program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 622 E. Central/623 E. Elm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2002 - 2017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endParaRPr lang="en-US" altLang="en-US" sz="40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5018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5201" b="11334"/>
          <a:stretch>
            <a:fillRect/>
          </a:stretch>
        </p:blipFill>
        <p:spPr bwMode="auto">
          <a:xfrm>
            <a:off x="3886200" y="3657600"/>
            <a:ext cx="48895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8" y="838200"/>
            <a:ext cx="8839200" cy="1747838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Juvenile Intensive Supervision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2400" smtClean="0">
                <a:latin typeface="Narkisim" pitchFamily="34" charset="0"/>
                <a:cs typeface="Narkisim" pitchFamily="34" charset="0"/>
              </a:rPr>
              <a:t>Juvenile Courthouse </a:t>
            </a: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1015 S. Minnesota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1988 - 1998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endParaRPr lang="en-US" altLang="en-US" sz="4000" smtClean="0">
              <a:latin typeface="Narkisim" pitchFamily="34" charset="0"/>
              <a:cs typeface="Narkisim" pitchFamily="34" charset="0"/>
            </a:endParaRPr>
          </a:p>
        </p:txBody>
      </p:sp>
      <p:pic>
        <p:nvPicPr>
          <p:cNvPr id="49155" name="Picture 3" descr="Sep22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4"/>
          <a:stretch>
            <a:fillRect/>
          </a:stretch>
        </p:blipFill>
        <p:spPr bwMode="auto">
          <a:xfrm>
            <a:off x="1085850" y="2819400"/>
            <a:ext cx="71437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8" y="838200"/>
            <a:ext cx="8839200" cy="1747838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Juvenile Intake Services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2400" smtClean="0">
                <a:latin typeface="Narkisim" pitchFamily="34" charset="0"/>
                <a:cs typeface="Narkisim" pitchFamily="34" charset="0"/>
              </a:rPr>
              <a:t>Juvenile Courthouse </a:t>
            </a: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1015 S. Minnesota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1988 - 2007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endParaRPr lang="en-US" altLang="en-US" sz="4000" smtClean="0">
              <a:latin typeface="Narkisim" pitchFamily="34" charset="0"/>
              <a:cs typeface="Narkisim" pitchFamily="34" charset="0"/>
            </a:endParaRPr>
          </a:p>
        </p:txBody>
      </p:sp>
      <p:pic>
        <p:nvPicPr>
          <p:cNvPr id="49155" name="Picture 3" descr="Sep22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4"/>
          <a:stretch>
            <a:fillRect/>
          </a:stretch>
        </p:blipFill>
        <p:spPr bwMode="auto">
          <a:xfrm>
            <a:off x="1085850" y="2819400"/>
            <a:ext cx="71437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8839200" cy="1747838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 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Juvenile Intake Services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2400" smtClean="0">
                <a:latin typeface="Narkisim" pitchFamily="34" charset="0"/>
                <a:cs typeface="Narkisim" pitchFamily="34" charset="0"/>
              </a:rPr>
              <a:t>Juvenile Courthouse </a:t>
            </a: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1900 E. Morris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2007 - present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endParaRPr lang="en-US" altLang="en-US" sz="4000" smtClean="0">
              <a:latin typeface="Narkisim" pitchFamily="34" charset="0"/>
              <a:cs typeface="Narkisim" pitchFamily="34" charset="0"/>
            </a:endParaRPr>
          </a:p>
        </p:txBody>
      </p:sp>
      <p:pic>
        <p:nvPicPr>
          <p:cNvPr id="58371" name="Picture 3" descr="C:\Users\cgough\AppData\Local\Microsoft\Windows\Temporary Internet Files\Content.Outlook\E8F8SFT4\20150126_1235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b="29138"/>
          <a:stretch>
            <a:fillRect/>
          </a:stretch>
        </p:blipFill>
        <p:spPr bwMode="auto">
          <a:xfrm>
            <a:off x="762000" y="2486025"/>
            <a:ext cx="79057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8800" smtClean="0"/>
              <a:t>1998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264150" cy="6280150"/>
          </a:xfrm>
          <a:ln>
            <a:solidFill>
              <a:schemeClr val="tx1"/>
            </a:solidFill>
          </a:ln>
        </p:spPr>
        <p:txBody>
          <a:bodyPr rtlCol="0">
            <a:normAutofit fontScale="62500" lnSpcReduction="20000"/>
          </a:bodyPr>
          <a:lstStyle/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US" sz="7700" u="sng" dirty="0" smtClean="0"/>
              <a:t>Programs</a:t>
            </a:r>
            <a:endParaRPr lang="en-US" sz="7700" u="sng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DOC Administration &amp; Operations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Director’s office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Grants, Fiscal Management, Housekeeping, Food, Janitorial, and Maintenance Services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/>
              <a:t> </a:t>
            </a:r>
            <a:r>
              <a:rPr lang="en-US" b="1" dirty="0" smtClean="0"/>
              <a:t>Juvenile Facilities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Residential Facility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Detention Facility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Starting Point Prevention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Home-Based Supervision</a:t>
            </a:r>
          </a:p>
          <a:p>
            <a:pPr marL="4000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900" dirty="0" smtClean="0"/>
              <a:t>o Judge Riddel Boys Ranch</a:t>
            </a:r>
          </a:p>
          <a:p>
            <a:pPr marL="4000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900" dirty="0" smtClean="0"/>
              <a:t>o </a:t>
            </a:r>
            <a:r>
              <a:rPr lang="en-US" sz="2900" dirty="0"/>
              <a:t>Sedgwick County Youth </a:t>
            </a:r>
            <a:r>
              <a:rPr lang="en-US" sz="2900" dirty="0" smtClean="0"/>
              <a:t>Program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b="1" dirty="0" smtClean="0">
                <a:ea typeface="+mn-ea"/>
                <a:cs typeface="+mn-cs"/>
              </a:rPr>
              <a:t>Juvenile Intake and Assessment Center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b="1" dirty="0" smtClean="0">
                <a:ea typeface="+mn-ea"/>
                <a:cs typeface="+mn-cs"/>
              </a:rPr>
              <a:t>Juvenile Field Services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900" dirty="0"/>
              <a:t>Juvenile Intake and </a:t>
            </a:r>
            <a:r>
              <a:rPr lang="en-US" sz="2900" dirty="0" smtClean="0"/>
              <a:t>Intensive Supervision</a:t>
            </a:r>
            <a:endParaRPr lang="en-US" sz="2900" dirty="0"/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900" dirty="0"/>
              <a:t>Juvenile Case Management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Adult Intensive Supervision Program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Adult Residential Services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717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181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1600" b="1" smtClean="0"/>
              <a:t>The Juvenile Intake and Assessment Center (est. 1996) and Juvenile Field Services (est. 1998) joined the Department of Corrections.</a:t>
            </a:r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1747838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Juvenile Field Services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 </a:t>
            </a:r>
            <a:r>
              <a:rPr lang="en-US" altLang="en-US" sz="2800" smtClean="0">
                <a:latin typeface="Narkisim" pitchFamily="34" charset="0"/>
                <a:cs typeface="Narkisim" pitchFamily="34" charset="0"/>
              </a:rPr>
              <a:t>(Juvenile Intensive Supervision &amp; Juvenile Case Management)</a:t>
            </a:r>
            <a:br>
              <a:rPr lang="en-US" altLang="en-US" sz="28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961 S. Glendale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1998 - 2009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endParaRPr lang="en-US" altLang="en-US" sz="4000" smtClean="0">
              <a:latin typeface="Narkisim" pitchFamily="34" charset="0"/>
              <a:cs typeface="Narkisim" pitchFamily="34" charset="0"/>
            </a:endParaRPr>
          </a:p>
        </p:txBody>
      </p:sp>
      <p:pic>
        <p:nvPicPr>
          <p:cNvPr id="60419" name="Picture 3" descr="C:\EZPHOTO\PHOTO\Feb13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2"/>
          <a:stretch>
            <a:fillRect/>
          </a:stretch>
        </p:blipFill>
        <p:spPr bwMode="auto">
          <a:xfrm>
            <a:off x="1450975" y="2743200"/>
            <a:ext cx="6459538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2" b="18025"/>
          <a:stretch>
            <a:fillRect/>
          </a:stretch>
        </p:blipFill>
        <p:spPr bwMode="auto">
          <a:xfrm>
            <a:off x="2057400" y="2286000"/>
            <a:ext cx="54864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Juvenile Field Services</a:t>
            </a:r>
          </a:p>
          <a:p>
            <a:pPr>
              <a:defRPr/>
            </a:pPr>
            <a:r>
              <a:rPr lang="en-US" altLang="en-US" sz="2800" dirty="0">
                <a:latin typeface="Narkisim" pitchFamily="34" charset="-79"/>
                <a:cs typeface="Narkisim" pitchFamily="34" charset="-79"/>
              </a:rPr>
              <a:t>(Juvenile Intensive Supervision &amp; Juvenile Case Management)</a:t>
            </a:r>
            <a:r>
              <a:rPr lang="en-US" altLang="en-US" sz="2400" dirty="0">
                <a:latin typeface="Narkisim" pitchFamily="34" charset="-79"/>
                <a:cs typeface="Narkisim" pitchFamily="34" charset="-79"/>
              </a:rPr>
              <a:t/>
            </a:r>
            <a:br>
              <a:rPr lang="en-US" altLang="en-US" sz="2400" dirty="0">
                <a:latin typeface="Narkisim" pitchFamily="34" charset="-79"/>
                <a:cs typeface="Narkisim" pitchFamily="34" charset="-79"/>
              </a:rPr>
            </a:b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 3803 E. Harry, Suite 125</a:t>
            </a:r>
          </a:p>
          <a:p>
            <a:pPr>
              <a:defRPr/>
            </a:pP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2009 - </a:t>
            </a: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2022</a:t>
            </a:r>
            <a:endParaRPr lang="en-US" sz="40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defRPr/>
            </a:pPr>
            <a:endParaRPr lang="en-US" kern="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Juvenile Field Services</a:t>
            </a:r>
          </a:p>
          <a:p>
            <a:pPr>
              <a:defRPr/>
            </a:pPr>
            <a:r>
              <a:rPr lang="en-US" altLang="en-US" sz="2800" dirty="0">
                <a:latin typeface="Narkisim" pitchFamily="34" charset="-79"/>
                <a:cs typeface="Narkisim" pitchFamily="34" charset="-79"/>
              </a:rPr>
              <a:t>(Juvenile Intensive Supervision &amp; Juvenile Case Management)</a:t>
            </a:r>
            <a:r>
              <a:rPr lang="en-US" altLang="en-US" sz="2400" dirty="0">
                <a:latin typeface="Narkisim" pitchFamily="34" charset="-79"/>
                <a:cs typeface="Narkisim" pitchFamily="34" charset="-79"/>
              </a:rPr>
              <a:t/>
            </a:r>
            <a:br>
              <a:rPr lang="en-US" altLang="en-US" sz="2400" dirty="0">
                <a:latin typeface="Narkisim" pitchFamily="34" charset="-79"/>
                <a:cs typeface="Narkisim" pitchFamily="34" charset="-79"/>
              </a:rPr>
            </a:b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 3803 E. </a:t>
            </a: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Harry, Suite 121</a:t>
            </a:r>
            <a:endParaRPr lang="en-US" sz="40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defRPr/>
            </a:pP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2022 </a:t>
            </a: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- present</a:t>
            </a:r>
          </a:p>
          <a:p>
            <a:pPr>
              <a:defRPr/>
            </a:pPr>
            <a:endParaRPr lang="en-US" kern="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971800"/>
            <a:ext cx="4584589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638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2" b="18025"/>
          <a:stretch>
            <a:fillRect/>
          </a:stretch>
        </p:blipFill>
        <p:spPr bwMode="auto">
          <a:xfrm>
            <a:off x="2057400" y="2286000"/>
            <a:ext cx="54864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Juvenile Field Services</a:t>
            </a:r>
          </a:p>
          <a:p>
            <a:pPr>
              <a:defRPr/>
            </a:pPr>
            <a:r>
              <a:rPr lang="en-US" altLang="en-US" sz="2800" dirty="0" smtClean="0">
                <a:latin typeface="Narkisim" pitchFamily="34" charset="-79"/>
                <a:cs typeface="Narkisim" pitchFamily="34" charset="-79"/>
              </a:rPr>
              <a:t>Evening Report Program (ERC)</a:t>
            </a:r>
            <a:r>
              <a:rPr lang="en-US" altLang="en-US" sz="2400" dirty="0">
                <a:latin typeface="Narkisim" pitchFamily="34" charset="-79"/>
                <a:cs typeface="Narkisim" pitchFamily="34" charset="-79"/>
              </a:rPr>
              <a:t/>
            </a:r>
            <a:br>
              <a:rPr lang="en-US" altLang="en-US" sz="2400" dirty="0">
                <a:latin typeface="Narkisim" pitchFamily="34" charset="-79"/>
                <a:cs typeface="Narkisim" pitchFamily="34" charset="-79"/>
              </a:rPr>
            </a:b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 3803 E. Harry, Suite 125</a:t>
            </a:r>
          </a:p>
          <a:p>
            <a:pPr>
              <a:defRPr/>
            </a:pP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2018 - </a:t>
            </a: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2022</a:t>
            </a:r>
            <a:endParaRPr lang="en-US" sz="40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defRPr/>
            </a:pPr>
            <a:endParaRPr lang="en-US" kern="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Juvenile Field Services</a:t>
            </a:r>
          </a:p>
          <a:p>
            <a:pPr>
              <a:defRPr/>
            </a:pPr>
            <a:r>
              <a:rPr lang="en-US" altLang="en-US" sz="2800" dirty="0" smtClean="0">
                <a:latin typeface="Narkisim" pitchFamily="34" charset="-79"/>
                <a:cs typeface="Narkisim" pitchFamily="34" charset="-79"/>
              </a:rPr>
              <a:t>Evening Report Program (ERC)</a:t>
            </a:r>
            <a:r>
              <a:rPr lang="en-US" altLang="en-US" sz="2400" dirty="0">
                <a:latin typeface="Narkisim" pitchFamily="34" charset="-79"/>
                <a:cs typeface="Narkisim" pitchFamily="34" charset="-79"/>
              </a:rPr>
              <a:t/>
            </a:r>
            <a:br>
              <a:rPr lang="en-US" altLang="en-US" sz="2400" dirty="0">
                <a:latin typeface="Narkisim" pitchFamily="34" charset="-79"/>
                <a:cs typeface="Narkisim" pitchFamily="34" charset="-79"/>
              </a:rPr>
            </a:b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881 S. Minnesota</a:t>
            </a:r>
          </a:p>
          <a:p>
            <a:pPr>
              <a:defRPr/>
            </a:pP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2022 </a:t>
            </a: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- </a:t>
            </a:r>
            <a:r>
              <a:rPr 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present</a:t>
            </a:r>
            <a:endParaRPr lang="en-US" sz="4000" kern="0" dirty="0" smtClean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>
              <a:defRPr/>
            </a:pPr>
            <a:endParaRPr lang="en-US" kern="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590800"/>
            <a:ext cx="5944115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17368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9900"/>
            <a:ext cx="9144000" cy="1143000"/>
          </a:xfrm>
        </p:spPr>
        <p:txBody>
          <a:bodyPr/>
          <a:lstStyle/>
          <a:p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Juvenile Intake &amp; Assessment Center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1720 E. Morris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1996 - 2006</a:t>
            </a:r>
          </a:p>
        </p:txBody>
      </p:sp>
      <p:pic>
        <p:nvPicPr>
          <p:cNvPr id="66563" name="Picture 3" descr="C:\EZPHOTO\PHOTO\Aug13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5949950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86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1981200"/>
            <a:ext cx="4038600" cy="4038600"/>
          </a:xfrm>
          <a:noFill/>
        </p:spPr>
      </p:pic>
      <p:pic>
        <p:nvPicPr>
          <p:cNvPr id="68611" name="Picture 2" descr="F:\Admin\Digital Photoframe Pictures\JDF\Picture 0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1" r="11279" b="40826"/>
          <a:stretch>
            <a:fillRect/>
          </a:stretch>
        </p:blipFill>
        <p:spPr bwMode="auto">
          <a:xfrm>
            <a:off x="2209800" y="4648200"/>
            <a:ext cx="67056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9067800" cy="1143000"/>
          </a:xfrm>
        </p:spPr>
        <p:txBody>
          <a:bodyPr/>
          <a:lstStyle/>
          <a:p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Juvenile Intake &amp; Assessment Center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700 S. Hydraulic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2006 - present</a:t>
            </a: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1143000"/>
          </a:xfrm>
        </p:spPr>
        <p:txBody>
          <a:bodyPr/>
          <a:lstStyle/>
          <a:p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Judge Riddel Boys’ Ranch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25331 W. 39</a:t>
            </a:r>
            <a:r>
              <a:rPr lang="en-US" altLang="en-US" sz="4000" baseline="30000" smtClean="0">
                <a:latin typeface="Narkisim" pitchFamily="34" charset="0"/>
                <a:cs typeface="Narkisim" pitchFamily="34" charset="0"/>
              </a:rPr>
              <a:t>th</a:t>
            </a: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 St. S., Goddard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  1960</a:t>
            </a:r>
            <a:r>
              <a:rPr lang="en-US" altLang="en-US" sz="2800" smtClean="0">
                <a:latin typeface="Narkisim" pitchFamily="34" charset="0"/>
                <a:cs typeface="Narkisim" pitchFamily="34" charset="0"/>
              </a:rPr>
              <a:t>s </a:t>
            </a: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- 2014</a:t>
            </a:r>
          </a:p>
        </p:txBody>
      </p:sp>
      <p:sp>
        <p:nvSpPr>
          <p:cNvPr id="70659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70660" name="Picture 1" descr="100_25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 b="33823"/>
          <a:stretch>
            <a:fillRect/>
          </a:stretch>
        </p:blipFill>
        <p:spPr bwMode="auto">
          <a:xfrm>
            <a:off x="1447800" y="3810000"/>
            <a:ext cx="723265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b="22099"/>
          <a:stretch>
            <a:fillRect/>
          </a:stretch>
        </p:blipFill>
        <p:spPr>
          <a:xfrm>
            <a:off x="-76200" y="2133600"/>
            <a:ext cx="4040188" cy="2136775"/>
          </a:xfr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2706" name="Title 4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Juvenile Residential Facility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881 S. Minnesota</a:t>
            </a:r>
            <a:br>
              <a:rPr lang="en-US" altLang="en-US" sz="40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4000" smtClean="0">
                <a:latin typeface="Narkisim" pitchFamily="34" charset="0"/>
                <a:cs typeface="Narkisim" pitchFamily="34" charset="0"/>
              </a:rPr>
              <a:t>1994 - present</a:t>
            </a:r>
          </a:p>
        </p:txBody>
      </p:sp>
      <p:pic>
        <p:nvPicPr>
          <p:cNvPr id="7270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5"/>
          <a:stretch>
            <a:fillRect/>
          </a:stretch>
        </p:blipFill>
        <p:spPr>
          <a:xfrm>
            <a:off x="1524000" y="2895600"/>
            <a:ext cx="5943600" cy="3219450"/>
          </a:xfr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Juvenile Detention Facility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1900 E. Morris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1970</a:t>
            </a:r>
            <a:r>
              <a:rPr lang="en-US" altLang="en-US" sz="28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s</a:t>
            </a: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 - 2006</a:t>
            </a:r>
          </a:p>
        </p:txBody>
      </p:sp>
      <p:pic>
        <p:nvPicPr>
          <p:cNvPr id="74755" name="Picture 5128" descr="C:\EZPHOTO\PHOTO\Mar31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47938"/>
            <a:ext cx="4495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 descr="C:\EZPHOTO\PHOTO\Mar31_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9" r="16367" b="15710"/>
          <a:stretch>
            <a:fillRect/>
          </a:stretch>
        </p:blipFill>
        <p:spPr bwMode="auto">
          <a:xfrm>
            <a:off x="533400" y="2362200"/>
            <a:ext cx="323691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8800" smtClean="0"/>
              <a:t>2006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280150"/>
          </a:xfrm>
          <a:ln>
            <a:solidFill>
              <a:schemeClr val="tx1"/>
            </a:solidFill>
          </a:ln>
        </p:spPr>
        <p:txBody>
          <a:bodyPr rtlCol="0">
            <a:normAutofit fontScale="55000" lnSpcReduction="20000"/>
          </a:bodyPr>
          <a:lstStyle/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US" sz="8700" u="sng" dirty="0"/>
              <a:t>Programs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DOC Administration &amp; Operations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Director’s office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Grants, Fiscal Management, Housekeeping, Janitorial, and Maintenance Services.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/>
              <a:t> </a:t>
            </a:r>
            <a:r>
              <a:rPr lang="en-US" b="1" dirty="0" smtClean="0"/>
              <a:t>Juvenile Facilities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Residential Facility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Detention Facility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Starting Point Prevention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Home-Based Supervision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Judge Riddel Boys Ranch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Sedgwick County Youth Program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ea typeface="+mn-ea"/>
                <a:cs typeface="+mn-cs"/>
              </a:rPr>
              <a:t>Juvenile Intake and Assessment Center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dirty="0" smtClean="0">
                <a:ea typeface="+mn-ea"/>
                <a:cs typeface="+mn-cs"/>
              </a:rPr>
              <a:t>Juvenile </a:t>
            </a:r>
            <a:r>
              <a:rPr lang="en-US" sz="3200" dirty="0">
                <a:ea typeface="+mn-ea"/>
                <a:cs typeface="+mn-cs"/>
              </a:rPr>
              <a:t>Field Services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</a:t>
            </a:r>
            <a:r>
              <a:rPr lang="en-US" i="1" dirty="0" smtClean="0"/>
              <a:t>Juvenile Intake &amp; Intensive Supervision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 Juvenile Case Management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Adult Intensive Supervision Program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Adult Residential Services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Criminal Justice Alternatives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	</a:t>
            </a:r>
            <a:r>
              <a:rPr lang="en-US" sz="2400" i="1" dirty="0" smtClean="0"/>
              <a:t>Pretrial </a:t>
            </a:r>
            <a:r>
              <a:rPr lang="en-US" sz="2400" i="1" dirty="0"/>
              <a:t>Services Program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	Sedgwick </a:t>
            </a:r>
            <a:r>
              <a:rPr lang="en-US" i="1" dirty="0"/>
              <a:t>County Drug Court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	Day </a:t>
            </a:r>
            <a:r>
              <a:rPr lang="en-US" i="1" dirty="0"/>
              <a:t>Reporting Center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181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The Criminal Justice Alternatives (CJA) was formed and joined the Department of Corrections.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In 2004, the Criminal Justice Coordinating Council (CJCC) was formed to find efficiencies in the criminal justice system and develop and implement alternative programs designed to reduce recidivism, and provide adequate, well-run facilities.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The CJCC developed the Criminal Justice Comprehensive Master Plan for Sedgwick County which was adopted by the BOCC in 2005.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dirty="0" smtClean="0"/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F:\Admin\Digital Photoframe Pictures\JDF\Picture 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18324" b="17775"/>
          <a:stretch>
            <a:fillRect/>
          </a:stretch>
        </p:blipFill>
        <p:spPr bwMode="auto">
          <a:xfrm>
            <a:off x="561975" y="2057400"/>
            <a:ext cx="802005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Juvenile Detention Facility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700 S. Hydraulic</a:t>
            </a:r>
            <a:b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altLang="en-US" sz="4000" kern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2006 - present</a:t>
            </a: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8800" smtClean="0"/>
              <a:t>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280150"/>
          </a:xfrm>
          <a:ln>
            <a:solidFill>
              <a:schemeClr val="tx1"/>
            </a:solidFill>
          </a:ln>
        </p:spPr>
        <p:txBody>
          <a:bodyPr rtlCol="0">
            <a:normAutofit fontScale="55000" lnSpcReduction="20000"/>
          </a:bodyPr>
          <a:lstStyle/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US" sz="8700" u="sng" dirty="0" smtClean="0"/>
              <a:t>Programs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DOC Administrative Services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Director’s office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Centralized Administrative &amp; Business Services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Professional Development/Training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/>
              <a:t> </a:t>
            </a:r>
            <a:r>
              <a:rPr lang="en-US" b="1" dirty="0" smtClean="0"/>
              <a:t>Juvenile Services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Residential Facility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Detention Facility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Starting Point Prevention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Home-Based Supervision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Weekend Alternatives to Detention Program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Sedgwick County Youth Program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Intake and Assessment Center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Juvenile Field Services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</a:t>
            </a:r>
            <a:r>
              <a:rPr lang="en-US" i="1" dirty="0" smtClean="0"/>
              <a:t>Juvenile Intake &amp; Intensive Supervision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 Juvenile Case Management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 Judge Riddel Boys &amp; Girls Alternative Program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Adult Services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Intensive Supervision Program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Adult Residential &amp; Service Center</a:t>
            </a:r>
          </a:p>
          <a:p>
            <a:pPr marL="40005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 Criminal Justice Alternatives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Pretrial Services Program</a:t>
            </a:r>
          </a:p>
          <a:p>
            <a:pPr marL="8001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/>
              <a:t>Sedgwick County Drug Court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18100"/>
          </a:xfrm>
          <a:ln>
            <a:solidFill>
              <a:schemeClr val="tx1"/>
            </a:solidFill>
          </a:ln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Changes to organizational structure, programming and services, including-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Janitorial and Maintenance Services were centralized with Sedgwick County’s Division of Information and Operations.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In 2014, the Judge Riddel Boys Ranch was closed after nearly 50 years in operation due to lack of funding.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In 2015, the Judge Riddel Boys &amp; Girls Alternative Program was opened.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Sedgwick County Youth Program (SCYP) was closed in 2017.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dirty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KDOC Reinvestment / Regional Grant Funding </a:t>
            </a:r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8800" smtClean="0"/>
              <a:t>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280150"/>
          </a:xfrm>
          <a:ln>
            <a:solidFill>
              <a:schemeClr val="tx1"/>
            </a:solidFill>
          </a:ln>
        </p:spPr>
        <p:txBody>
          <a:bodyPr rtlCol="0">
            <a:normAutofit fontScale="55000" lnSpcReduction="20000"/>
          </a:bodyPr>
          <a:lstStyle/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US" sz="8700" u="sng" dirty="0" smtClean="0"/>
              <a:t>Programs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US" sz="2900" b="1" dirty="0" smtClean="0"/>
              <a:t>Administrative Services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Director’s office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Centralized Administrative &amp; Business Services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Continuous Quality Improvement / Professional         Development </a:t>
            </a:r>
          </a:p>
          <a:p>
            <a:pPr marL="400050" lvl="1" indent="0" fontAlgn="auto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marL="55563" lvl="1" indent="0" algn="ctr" fontAlgn="auto">
              <a:spcAft>
                <a:spcPts val="0"/>
              </a:spcAft>
              <a:buFontTx/>
              <a:buNone/>
              <a:defRPr/>
            </a:pPr>
            <a:r>
              <a:rPr lang="en-US" sz="2900" b="1" dirty="0" smtClean="0"/>
              <a:t>Juvenile Services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Juvenile Detention &amp; Residential Facility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Juvenile Intake and Assessment Center</a:t>
            </a:r>
            <a:endParaRPr lang="en-US" sz="2200" dirty="0" smtClean="0"/>
          </a:p>
          <a:p>
            <a:pPr lvl="2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i="1" dirty="0" smtClean="0"/>
              <a:t>Coordination of Services – P.O.W.E.R. / Alternatives to Detention Programs</a:t>
            </a:r>
          </a:p>
          <a:p>
            <a:pPr lvl="2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i="1" dirty="0" smtClean="0"/>
              <a:t>Immediate Intervention Program – Serving pre-adjudicated / low-risk youth 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Juvenile Field Services</a:t>
            </a:r>
          </a:p>
          <a:p>
            <a:pPr lvl="2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i="1" dirty="0" smtClean="0"/>
              <a:t>Intensive Supervision, Case Management &amp; Conditional Release </a:t>
            </a:r>
          </a:p>
          <a:p>
            <a:pPr lvl="2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i="1" dirty="0" smtClean="0"/>
              <a:t>Evening Reporting Center</a:t>
            </a:r>
          </a:p>
          <a:p>
            <a:pPr lvl="2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i="1" dirty="0" smtClean="0"/>
              <a:t>Home Base Services </a:t>
            </a:r>
          </a:p>
          <a:p>
            <a:pPr marL="800100" lvl="2" indent="0" fontAlgn="auto">
              <a:spcAft>
                <a:spcPts val="0"/>
              </a:spcAft>
              <a:buFontTx/>
              <a:buNone/>
              <a:defRPr/>
            </a:pPr>
            <a:endParaRPr lang="en-US" i="1" dirty="0" smtClean="0"/>
          </a:p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en-US" sz="2900" b="1" dirty="0" smtClean="0"/>
              <a:t>Adult Services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Intensive Supervision Program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Adult Residential &amp; Work Release Facility</a:t>
            </a:r>
          </a:p>
          <a:p>
            <a:pPr marL="857250" lvl="1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Criminal Justice Alternatives</a:t>
            </a:r>
          </a:p>
          <a:p>
            <a:pPr lvl="2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i="1" dirty="0" smtClean="0"/>
              <a:t>Pretrial Services Program</a:t>
            </a:r>
          </a:p>
          <a:p>
            <a:pPr lvl="2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i="1" dirty="0" smtClean="0"/>
              <a:t>Sedgwick County Drug Court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181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Changes to organizational structure, programming and services, including-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Renamed Department of Corrections &amp; Department Branding Created 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Evening Reporting Center (ERC) began offering evidence-based programming in 2018.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Immediate Intervention Programming (IIP) began serving pre-adjudicated / low-risk youth through JIAC. 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dirty="0" smtClean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KDOC Evidence-based funding grants started in 2020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dirty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Juvenile Residential Facility was temporarily closed due to staffing shortages in April 2022 and reopened at a limited capacity in May 2023. 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981200"/>
            <a:ext cx="6508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"/>
          <a:stretch>
            <a:fillRect/>
          </a:stretch>
        </p:blipFill>
        <p:spPr bwMode="auto">
          <a:xfrm>
            <a:off x="990600" y="5334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8926513" cy="5381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9600" smtClean="0">
                <a:latin typeface="Narkisim" pitchFamily="34" charset="0"/>
                <a:cs typeface="Narkisim" pitchFamily="34" charset="0"/>
              </a:rPr>
              <a:t>DOC Directors</a:t>
            </a:r>
            <a:r>
              <a:rPr lang="en-US" altLang="en-US" sz="7200" smtClean="0">
                <a:latin typeface="Narkisim" pitchFamily="34" charset="0"/>
                <a:cs typeface="Narkisim" pitchFamily="34" charset="0"/>
              </a:rPr>
              <a:t/>
            </a:r>
            <a:br>
              <a:rPr lang="en-US" altLang="en-US" sz="7200" smtClean="0">
                <a:latin typeface="Narkisim" pitchFamily="34" charset="0"/>
                <a:cs typeface="Narkisim" pitchFamily="34" charset="0"/>
              </a:rPr>
            </a:br>
            <a:r>
              <a:rPr lang="en-US" altLang="en-US" sz="8800" smtClean="0">
                <a:latin typeface="Narkisim" pitchFamily="34" charset="0"/>
                <a:cs typeface="Narkisim" pitchFamily="34" charset="0"/>
              </a:rPr>
              <a:t>1995 - 2023</a:t>
            </a:r>
          </a:p>
        </p:txBody>
      </p:sp>
      <p:pic>
        <p:nvPicPr>
          <p:cNvPr id="13315" name="Picture 3" descr="sea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0"/>
            <a:ext cx="25082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1828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OC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14384" b="36775"/>
          <a:stretch/>
        </p:blipFill>
        <p:spPr bwMode="auto">
          <a:xfrm>
            <a:off x="2514600" y="685800"/>
            <a:ext cx="3980827" cy="3429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6513" y="4724400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Ken Hales, Director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Narkisim" pitchFamily="34" charset="0"/>
                <a:cs typeface="Narkisim" pitchFamily="34" charset="0"/>
              </a:rPr>
              <a:t>1995 – 1997</a:t>
            </a:r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50e75c57-52e2-4251-9fbb-2fea879ab425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e7dfd168-f90e-4501-a9f8-8ae6272d9a41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e7dfd168-f90e-4501-a9f8-8ae6272d9a41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e7dfd168-f90e-4501-a9f8-8ae6272d9a41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0958b148-0caa-48c8-9ac6-a410ccaee36a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7809340b-bcf4-4961-8650-46836c1dd0b6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def577ed-57d0-4e58-b121-3783356544d0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ce1c9833-fed2-4175-a66a-86854e48590e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00371c59-c433-4d2b-a499-5f36b2f54e79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00371c59-c433-4d2b-a499-5f36b2f54e79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00371c59-c433-4d2b-a499-5f36b2f54e79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00371c59-c433-4d2b-a499-5f36b2f54e79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00371c59-c433-4d2b-a499-5f36b2f54e79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6d8e9824-5ce2-456c-816f-fb6900b9b08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6d8e9824-5ce2-456c-816f-fb6900b9b08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e56d9d19-a909-43fa-8457-a7baae282ae7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Sedgwick County">
      <a:dk1>
        <a:srgbClr val="002B49"/>
      </a:dk1>
      <a:lt1>
        <a:sysClr val="window" lastClr="FFFFFF"/>
      </a:lt1>
      <a:dk2>
        <a:srgbClr val="00497A"/>
      </a:dk2>
      <a:lt2>
        <a:srgbClr val="E7E6E6"/>
      </a:lt2>
      <a:accent1>
        <a:srgbClr val="00497A"/>
      </a:accent1>
      <a:accent2>
        <a:srgbClr val="0082CA"/>
      </a:accent2>
      <a:accent3>
        <a:srgbClr val="95D4E9"/>
      </a:accent3>
      <a:accent4>
        <a:srgbClr val="CDA176"/>
      </a:accent4>
      <a:accent5>
        <a:srgbClr val="FFD100"/>
      </a:accent5>
      <a:accent6>
        <a:srgbClr val="00BC70"/>
      </a:accent6>
      <a:hlink>
        <a:srgbClr val="0082CA"/>
      </a:hlink>
      <a:folHlink>
        <a:srgbClr val="0049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edgwick County">
      <a:dk1>
        <a:srgbClr val="002B49"/>
      </a:dk1>
      <a:lt1>
        <a:sysClr val="window" lastClr="FFFFFF"/>
      </a:lt1>
      <a:dk2>
        <a:srgbClr val="00497A"/>
      </a:dk2>
      <a:lt2>
        <a:srgbClr val="E7E6E6"/>
      </a:lt2>
      <a:accent1>
        <a:srgbClr val="00497A"/>
      </a:accent1>
      <a:accent2>
        <a:srgbClr val="0082CA"/>
      </a:accent2>
      <a:accent3>
        <a:srgbClr val="95D4E9"/>
      </a:accent3>
      <a:accent4>
        <a:srgbClr val="CDA176"/>
      </a:accent4>
      <a:accent5>
        <a:srgbClr val="FFD100"/>
      </a:accent5>
      <a:accent6>
        <a:srgbClr val="00BC70"/>
      </a:accent6>
      <a:hlink>
        <a:srgbClr val="0082CA"/>
      </a:hlink>
      <a:folHlink>
        <a:srgbClr val="0049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7171</TotalTime>
  <Words>1456</Words>
  <Application>Microsoft Office PowerPoint</Application>
  <PresentationFormat>On-screen Show (4:3)</PresentationFormat>
  <Paragraphs>269</Paragraphs>
  <Slides>40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Meiryo UI</vt:lpstr>
      <vt:lpstr>Arial</vt:lpstr>
      <vt:lpstr>Calibri</vt:lpstr>
      <vt:lpstr>Courier New</vt:lpstr>
      <vt:lpstr>Narkisim</vt:lpstr>
      <vt:lpstr>Wingdings</vt:lpstr>
      <vt:lpstr>Default Design</vt:lpstr>
      <vt:lpstr>1_Office Theme</vt:lpstr>
      <vt:lpstr>Office Theme</vt:lpstr>
      <vt:lpstr>PowerPoint Presentation</vt:lpstr>
      <vt:lpstr>1995</vt:lpstr>
      <vt:lpstr>1998</vt:lpstr>
      <vt:lpstr>2006</vt:lpstr>
      <vt:lpstr>2017</vt:lpstr>
      <vt:lpstr>2023</vt:lpstr>
      <vt:lpstr>PowerPoint Presentation</vt:lpstr>
      <vt:lpstr> DOC Directors 1995 - 2023</vt:lpstr>
      <vt:lpstr>PowerPoint Presentation</vt:lpstr>
      <vt:lpstr>PowerPoint Presentation</vt:lpstr>
      <vt:lpstr>PowerPoint Presentation</vt:lpstr>
      <vt:lpstr>PowerPoint Presentation</vt:lpstr>
      <vt:lpstr> Advisory Board Chairs 1995 – 2023</vt:lpstr>
      <vt:lpstr>Community Corrections  Advisory Board Chairs</vt:lpstr>
      <vt:lpstr>Juvenile Justice  Advisory Board Chairs</vt:lpstr>
      <vt:lpstr> Program Locations  1995 – 2023</vt:lpstr>
      <vt:lpstr>Administration 905 N. Main 1995 - 2006</vt:lpstr>
      <vt:lpstr>PowerPoint Presentation</vt:lpstr>
      <vt:lpstr> Adult Intensive Supervision 905 N. Main 1989 - present</vt:lpstr>
      <vt:lpstr>  Pretrial Services Program 905 N. Main 1994 – 2009 / 2022 – Present  </vt:lpstr>
      <vt:lpstr>PowerPoint Presentation</vt:lpstr>
      <vt:lpstr>Adult Residential 207/209 N. Emporia 1989 – 2001</vt:lpstr>
      <vt:lpstr>PowerPoint Presentation</vt:lpstr>
      <vt:lpstr>PowerPoint Presentation</vt:lpstr>
      <vt:lpstr>PowerPoint Presentation</vt:lpstr>
      <vt:lpstr>PowerPoint Presentation</vt:lpstr>
      <vt:lpstr>Juvenile Intensive Supervision Juvenile Courthouse  1015 S. Minnesota 1988 - 1998 </vt:lpstr>
      <vt:lpstr>Juvenile Intake Services Juvenile Courthouse  1015 S. Minnesota 1988 - 2007 </vt:lpstr>
      <vt:lpstr>  Juvenile Intake Services Juvenile Courthouse  1900 E. Morris 2007 - present </vt:lpstr>
      <vt:lpstr>Juvenile Field Services  (Juvenile Intensive Supervision &amp; Juvenile Case Management) 961 S. Glendale 1998 - 2009 </vt:lpstr>
      <vt:lpstr>PowerPoint Presentation</vt:lpstr>
      <vt:lpstr>PowerPoint Presentation</vt:lpstr>
      <vt:lpstr>PowerPoint Presentation</vt:lpstr>
      <vt:lpstr>PowerPoint Presentation</vt:lpstr>
      <vt:lpstr>Juvenile Intake &amp; Assessment Center 1720 E. Morris 1996 - 2006</vt:lpstr>
      <vt:lpstr>Juvenile Intake &amp; Assessment Center 700 S. Hydraulic 2006 - present</vt:lpstr>
      <vt:lpstr>Judge Riddel Boys’ Ranch 25331 W. 39th St. S., Goddard   1960s - 2014</vt:lpstr>
      <vt:lpstr>Juvenile Residential Facility 881 S. Minnesota 1994 - present</vt:lpstr>
      <vt:lpstr>PowerPoint Presentation</vt:lpstr>
      <vt:lpstr>PowerPoint Presentation</vt:lpstr>
    </vt:vector>
  </TitlesOfParts>
  <Company>Sedgwick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sgcsa</dc:creator>
  <cp:lastModifiedBy>Salinas, Mario A.</cp:lastModifiedBy>
  <cp:revision>160</cp:revision>
  <cp:lastPrinted>2017-03-15T19:06:17Z</cp:lastPrinted>
  <dcterms:created xsi:type="dcterms:W3CDTF">2008-07-02T22:46:18Z</dcterms:created>
  <dcterms:modified xsi:type="dcterms:W3CDTF">2023-04-28T21:31:45Z</dcterms:modified>
</cp:coreProperties>
</file>