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0" r:id="rId3"/>
    <p:sldId id="275" r:id="rId4"/>
    <p:sldId id="257" r:id="rId5"/>
    <p:sldId id="258" r:id="rId6"/>
    <p:sldId id="259" r:id="rId7"/>
    <p:sldId id="265" r:id="rId8"/>
    <p:sldId id="266" r:id="rId9"/>
    <p:sldId id="267" r:id="rId10"/>
    <p:sldId id="268" r:id="rId11"/>
    <p:sldId id="269" r:id="rId12"/>
    <p:sldId id="276" r:id="rId13"/>
    <p:sldId id="277" r:id="rId14"/>
    <p:sldId id="270" r:id="rId15"/>
    <p:sldId id="292" r:id="rId16"/>
    <p:sldId id="285" r:id="rId17"/>
    <p:sldId id="286" r:id="rId18"/>
    <p:sldId id="287" r:id="rId19"/>
    <p:sldId id="288" r:id="rId20"/>
    <p:sldId id="289" r:id="rId21"/>
    <p:sldId id="291" r:id="rId22"/>
    <p:sldId id="271" r:id="rId23"/>
    <p:sldId id="272" r:id="rId24"/>
    <p:sldId id="273" r:id="rId25"/>
    <p:sldId id="274" r:id="rId26"/>
    <p:sldId id="282" r:id="rId27"/>
    <p:sldId id="283" r:id="rId28"/>
    <p:sldId id="284" r:id="rId29"/>
    <p:sldId id="293" r:id="rId30"/>
    <p:sldId id="264" r:id="rId31"/>
    <p:sldId id="296" r:id="rId32"/>
    <p:sldId id="294"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73" autoAdjust="0"/>
    <p:restoredTop sz="76854" autoAdjust="0"/>
  </p:normalViewPr>
  <p:slideViewPr>
    <p:cSldViewPr snapToGrid="0">
      <p:cViewPr varScale="1">
        <p:scale>
          <a:sx n="86" d="100"/>
          <a:sy n="86" d="100"/>
        </p:scale>
        <p:origin x="16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_rels/data4.xml.rels><?xml version="1.0" encoding="UTF-8" standalone="yes"?>
<Relationships xmlns="http://schemas.openxmlformats.org/package/2006/relationships"><Relationship Id="rId1" Type="http://schemas.openxmlformats.org/officeDocument/2006/relationships/hyperlink" Target="https://www.sedgwickcounty.org/comcare/accessing-service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image" Target="../media/image5.jpeg"/><Relationship Id="rId5" Type="http://schemas.openxmlformats.org/officeDocument/2006/relationships/image" Target="../media/image9.jpeg"/><Relationship Id="rId4" Type="http://schemas.openxmlformats.org/officeDocument/2006/relationships/image" Target="../media/image8.jpeg"/></Relationships>
</file>

<file path=ppt/diagrams/_rels/drawing4.xml.rels><?xml version="1.0" encoding="UTF-8" standalone="yes"?>
<Relationships xmlns="http://schemas.openxmlformats.org/package/2006/relationships"><Relationship Id="rId1" Type="http://schemas.openxmlformats.org/officeDocument/2006/relationships/hyperlink" Target="https://www.sedgwickcounty.org/comcare/accessing-service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D610B-EBCD-4EAC-AF7A-6CE5E6E2B19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5E54F3-F7AE-4A3C-8002-8385FFD6C4B9}">
      <dgm:prSet custT="1"/>
      <dgm:spPr/>
      <dgm:t>
        <a:bodyPr/>
        <a:lstStyle/>
        <a:p>
          <a:pPr algn="ctr"/>
          <a:r>
            <a:rPr lang="en-US" sz="1600" b="1">
              <a:solidFill>
                <a:schemeClr val="bg2"/>
              </a:solidFill>
            </a:rPr>
            <a:t>CAD – Computer Aided Dispatch</a:t>
          </a:r>
        </a:p>
      </dgm:t>
    </dgm:pt>
    <dgm:pt modelId="{F8C61E30-E680-4E70-842B-01EE88403CD6}" type="parTrans" cxnId="{265C0721-9ED0-4BE0-85E3-37D0D51059C5}">
      <dgm:prSet/>
      <dgm:spPr/>
      <dgm:t>
        <a:bodyPr/>
        <a:lstStyle/>
        <a:p>
          <a:pPr algn="ctr"/>
          <a:endParaRPr lang="en-US" sz="1600" b="1">
            <a:solidFill>
              <a:schemeClr val="bg2"/>
            </a:solidFill>
          </a:endParaRPr>
        </a:p>
      </dgm:t>
    </dgm:pt>
    <dgm:pt modelId="{40F95B1B-3B9B-4A91-B104-45C1AC369B93}" type="sibTrans" cxnId="{265C0721-9ED0-4BE0-85E3-37D0D51059C5}">
      <dgm:prSet/>
      <dgm:spPr/>
      <dgm:t>
        <a:bodyPr/>
        <a:lstStyle/>
        <a:p>
          <a:pPr algn="ctr"/>
          <a:endParaRPr lang="en-US" sz="1600" b="1">
            <a:solidFill>
              <a:schemeClr val="bg2"/>
            </a:solidFill>
          </a:endParaRPr>
        </a:p>
      </dgm:t>
    </dgm:pt>
    <dgm:pt modelId="{AF47F598-0632-4DA7-9298-3D6B7980E6B3}">
      <dgm:prSet custT="1"/>
      <dgm:spPr/>
      <dgm:t>
        <a:bodyPr/>
        <a:lstStyle/>
        <a:p>
          <a:pPr algn="ctr"/>
          <a:r>
            <a:rPr lang="en-US" sz="1600" b="1">
              <a:solidFill>
                <a:schemeClr val="tx2"/>
              </a:solidFill>
            </a:rPr>
            <a:t>CBS – Community Based Services</a:t>
          </a:r>
        </a:p>
      </dgm:t>
    </dgm:pt>
    <dgm:pt modelId="{1657FDD1-7AF0-4AEB-AAE5-76DD9284C143}" type="parTrans" cxnId="{03A76DA3-D895-4E6B-9E02-00BAAC9E8C47}">
      <dgm:prSet/>
      <dgm:spPr/>
      <dgm:t>
        <a:bodyPr/>
        <a:lstStyle/>
        <a:p>
          <a:pPr algn="ctr"/>
          <a:endParaRPr lang="en-US" sz="1600" b="1">
            <a:solidFill>
              <a:schemeClr val="bg2"/>
            </a:solidFill>
          </a:endParaRPr>
        </a:p>
      </dgm:t>
    </dgm:pt>
    <dgm:pt modelId="{7B37CB40-0E57-41D9-99F5-DC868FB08604}" type="sibTrans" cxnId="{03A76DA3-D895-4E6B-9E02-00BAAC9E8C47}">
      <dgm:prSet/>
      <dgm:spPr/>
      <dgm:t>
        <a:bodyPr/>
        <a:lstStyle/>
        <a:p>
          <a:pPr algn="ctr"/>
          <a:endParaRPr lang="en-US" sz="1600" b="1">
            <a:solidFill>
              <a:schemeClr val="bg2"/>
            </a:solidFill>
          </a:endParaRPr>
        </a:p>
      </dgm:t>
    </dgm:pt>
    <dgm:pt modelId="{1A506F8C-4763-42B2-A2A9-F77D05AEB52B}">
      <dgm:prSet custT="1"/>
      <dgm:spPr/>
      <dgm:t>
        <a:bodyPr/>
        <a:lstStyle/>
        <a:p>
          <a:pPr algn="ctr"/>
          <a:r>
            <a:rPr lang="en-US" sz="1600" b="1">
              <a:solidFill>
                <a:schemeClr val="bg2"/>
              </a:solidFill>
            </a:rPr>
            <a:t>CYPM – Cross-Over Youth Practice Model</a:t>
          </a:r>
        </a:p>
      </dgm:t>
    </dgm:pt>
    <dgm:pt modelId="{653FD3E7-2FB9-4DE2-85D4-2359FBC9DE92}" type="parTrans" cxnId="{F909027C-58E6-4021-A1C9-556E5B26BA28}">
      <dgm:prSet/>
      <dgm:spPr/>
      <dgm:t>
        <a:bodyPr/>
        <a:lstStyle/>
        <a:p>
          <a:pPr algn="ctr"/>
          <a:endParaRPr lang="en-US" sz="1600" b="1">
            <a:solidFill>
              <a:schemeClr val="bg2"/>
            </a:solidFill>
          </a:endParaRPr>
        </a:p>
      </dgm:t>
    </dgm:pt>
    <dgm:pt modelId="{8263E72B-B3D7-4107-822B-1B91E58AB851}" type="sibTrans" cxnId="{F909027C-58E6-4021-A1C9-556E5B26BA28}">
      <dgm:prSet/>
      <dgm:spPr/>
      <dgm:t>
        <a:bodyPr/>
        <a:lstStyle/>
        <a:p>
          <a:pPr algn="ctr"/>
          <a:endParaRPr lang="en-US" sz="1600" b="1">
            <a:solidFill>
              <a:schemeClr val="bg2"/>
            </a:solidFill>
          </a:endParaRPr>
        </a:p>
      </dgm:t>
    </dgm:pt>
    <dgm:pt modelId="{7D3B64B5-107E-4DB3-9168-87EC5B33CBA2}">
      <dgm:prSet custT="1"/>
      <dgm:spPr/>
      <dgm:t>
        <a:bodyPr/>
        <a:lstStyle/>
        <a:p>
          <a:pPr algn="ctr"/>
          <a:r>
            <a:rPr lang="en-US" sz="1600" b="1" dirty="0">
              <a:solidFill>
                <a:schemeClr val="tx2"/>
              </a:solidFill>
            </a:rPr>
            <a:t>DCF – Department for Children and Families</a:t>
          </a:r>
        </a:p>
      </dgm:t>
    </dgm:pt>
    <dgm:pt modelId="{1D1408A7-5BC5-460D-80F6-A71808C1CC8B}" type="parTrans" cxnId="{2ED033D3-44C4-44B5-98FB-F4CC5A0056A0}">
      <dgm:prSet/>
      <dgm:spPr/>
      <dgm:t>
        <a:bodyPr/>
        <a:lstStyle/>
        <a:p>
          <a:pPr algn="ctr"/>
          <a:endParaRPr lang="en-US" sz="1600" b="1">
            <a:solidFill>
              <a:schemeClr val="bg2"/>
            </a:solidFill>
          </a:endParaRPr>
        </a:p>
      </dgm:t>
    </dgm:pt>
    <dgm:pt modelId="{154CE1B5-6C8A-4D19-8718-63C925E21CD6}" type="sibTrans" cxnId="{2ED033D3-44C4-44B5-98FB-F4CC5A0056A0}">
      <dgm:prSet/>
      <dgm:spPr/>
      <dgm:t>
        <a:bodyPr/>
        <a:lstStyle/>
        <a:p>
          <a:pPr algn="ctr"/>
          <a:endParaRPr lang="en-US" sz="1600" b="1">
            <a:solidFill>
              <a:schemeClr val="bg2"/>
            </a:solidFill>
          </a:endParaRPr>
        </a:p>
      </dgm:t>
    </dgm:pt>
    <dgm:pt modelId="{B93EF645-5478-4BD7-96FD-B2158988EB14}">
      <dgm:prSet custT="1"/>
      <dgm:spPr/>
      <dgm:t>
        <a:bodyPr/>
        <a:lstStyle/>
        <a:p>
          <a:pPr algn="ctr"/>
          <a:r>
            <a:rPr lang="en-US" sz="1600" b="1">
              <a:solidFill>
                <a:schemeClr val="bg2"/>
              </a:solidFill>
            </a:rPr>
            <a:t>DOC – Department of Corrections</a:t>
          </a:r>
        </a:p>
      </dgm:t>
    </dgm:pt>
    <dgm:pt modelId="{E350C806-8546-4A03-8902-25384294322F}" type="parTrans" cxnId="{67A2BB4B-C969-4FC9-91DA-011057D54514}">
      <dgm:prSet/>
      <dgm:spPr/>
      <dgm:t>
        <a:bodyPr/>
        <a:lstStyle/>
        <a:p>
          <a:pPr algn="ctr"/>
          <a:endParaRPr lang="en-US" sz="1600" b="1">
            <a:solidFill>
              <a:schemeClr val="bg2"/>
            </a:solidFill>
          </a:endParaRPr>
        </a:p>
      </dgm:t>
    </dgm:pt>
    <dgm:pt modelId="{E12CC81E-8A45-444B-8C94-F224055F35B1}" type="sibTrans" cxnId="{67A2BB4B-C969-4FC9-91DA-011057D54514}">
      <dgm:prSet/>
      <dgm:spPr/>
      <dgm:t>
        <a:bodyPr/>
        <a:lstStyle/>
        <a:p>
          <a:pPr algn="ctr"/>
          <a:endParaRPr lang="en-US" sz="1600" b="1">
            <a:solidFill>
              <a:schemeClr val="bg2"/>
            </a:solidFill>
          </a:endParaRPr>
        </a:p>
      </dgm:t>
    </dgm:pt>
    <dgm:pt modelId="{9C0A1CBE-5688-4BA3-AE6A-1FC9272D099F}">
      <dgm:prSet custT="1"/>
      <dgm:spPr/>
      <dgm:t>
        <a:bodyPr/>
        <a:lstStyle/>
        <a:p>
          <a:pPr algn="ctr"/>
          <a:r>
            <a:rPr lang="en-US" sz="1600" b="1">
              <a:solidFill>
                <a:schemeClr val="bg2"/>
              </a:solidFill>
            </a:rPr>
            <a:t>IJP – Individualized Justice Plan</a:t>
          </a:r>
        </a:p>
      </dgm:t>
    </dgm:pt>
    <dgm:pt modelId="{6622E0D4-7F6A-41C6-BF82-D25FE989A1DF}" type="parTrans" cxnId="{F8613B41-4841-46B4-9255-538F2F623C18}">
      <dgm:prSet/>
      <dgm:spPr/>
      <dgm:t>
        <a:bodyPr/>
        <a:lstStyle/>
        <a:p>
          <a:pPr algn="ctr"/>
          <a:endParaRPr lang="en-US" sz="1600" b="1">
            <a:solidFill>
              <a:schemeClr val="bg2"/>
            </a:solidFill>
          </a:endParaRPr>
        </a:p>
      </dgm:t>
    </dgm:pt>
    <dgm:pt modelId="{FA81B061-0483-47B4-960E-5C0863E8592E}" type="sibTrans" cxnId="{F8613B41-4841-46B4-9255-538F2F623C18}">
      <dgm:prSet/>
      <dgm:spPr/>
      <dgm:t>
        <a:bodyPr/>
        <a:lstStyle/>
        <a:p>
          <a:pPr algn="ctr"/>
          <a:endParaRPr lang="en-US" sz="1600" b="1">
            <a:solidFill>
              <a:schemeClr val="bg2"/>
            </a:solidFill>
          </a:endParaRPr>
        </a:p>
      </dgm:t>
    </dgm:pt>
    <dgm:pt modelId="{F7C72592-27D4-4D9E-AB8A-47129A9C90C9}">
      <dgm:prSet custT="1"/>
      <dgm:spPr/>
      <dgm:t>
        <a:bodyPr/>
        <a:lstStyle/>
        <a:p>
          <a:pPr algn="ctr"/>
          <a:r>
            <a:rPr lang="en-US" sz="1600" b="1" dirty="0">
              <a:solidFill>
                <a:schemeClr val="tx2"/>
              </a:solidFill>
            </a:rPr>
            <a:t>IDD – Intellectual / / Developmental Disability</a:t>
          </a:r>
        </a:p>
      </dgm:t>
    </dgm:pt>
    <dgm:pt modelId="{5A7E19E8-7F67-43DC-A2D1-B4B759358ED5}" type="parTrans" cxnId="{AF655979-A75D-49A0-A172-F0DDCCFED0CC}">
      <dgm:prSet/>
      <dgm:spPr/>
      <dgm:t>
        <a:bodyPr/>
        <a:lstStyle/>
        <a:p>
          <a:pPr algn="ctr"/>
          <a:endParaRPr lang="en-US" sz="1600" b="1">
            <a:solidFill>
              <a:schemeClr val="bg2"/>
            </a:solidFill>
          </a:endParaRPr>
        </a:p>
      </dgm:t>
    </dgm:pt>
    <dgm:pt modelId="{4A5C2B3A-20F9-4FF4-9366-E73040D4424E}" type="sibTrans" cxnId="{AF655979-A75D-49A0-A172-F0DDCCFED0CC}">
      <dgm:prSet/>
      <dgm:spPr/>
      <dgm:t>
        <a:bodyPr/>
        <a:lstStyle/>
        <a:p>
          <a:pPr algn="ctr"/>
          <a:endParaRPr lang="en-US" sz="1600" b="1">
            <a:solidFill>
              <a:schemeClr val="bg2"/>
            </a:solidFill>
          </a:endParaRPr>
        </a:p>
      </dgm:t>
    </dgm:pt>
    <dgm:pt modelId="{19786EFA-0E8E-445A-A682-100773132AF6}">
      <dgm:prSet custT="1"/>
      <dgm:spPr/>
      <dgm:t>
        <a:bodyPr/>
        <a:lstStyle/>
        <a:p>
          <a:pPr algn="ctr"/>
          <a:r>
            <a:rPr lang="en-US" sz="1600" b="1">
              <a:solidFill>
                <a:schemeClr val="bg2"/>
              </a:solidFill>
            </a:rPr>
            <a:t>MH – Mental Health</a:t>
          </a:r>
        </a:p>
      </dgm:t>
    </dgm:pt>
    <dgm:pt modelId="{CC3EAD0E-49A2-4D8F-8CF4-504BDC4C025B}" type="parTrans" cxnId="{DC53852C-9BCD-4554-B694-B2FC9440222E}">
      <dgm:prSet/>
      <dgm:spPr/>
      <dgm:t>
        <a:bodyPr/>
        <a:lstStyle/>
        <a:p>
          <a:pPr algn="ctr"/>
          <a:endParaRPr lang="en-US" sz="1600" b="1">
            <a:solidFill>
              <a:schemeClr val="bg2"/>
            </a:solidFill>
          </a:endParaRPr>
        </a:p>
      </dgm:t>
    </dgm:pt>
    <dgm:pt modelId="{A1E8DCDE-BE76-401C-90B7-877232DDE449}" type="sibTrans" cxnId="{DC53852C-9BCD-4554-B694-B2FC9440222E}">
      <dgm:prSet/>
      <dgm:spPr/>
      <dgm:t>
        <a:bodyPr/>
        <a:lstStyle/>
        <a:p>
          <a:pPr algn="ctr"/>
          <a:endParaRPr lang="en-US" sz="1600" b="1">
            <a:solidFill>
              <a:schemeClr val="bg2"/>
            </a:solidFill>
          </a:endParaRPr>
        </a:p>
      </dgm:t>
    </dgm:pt>
    <dgm:pt modelId="{0AE3231A-091D-4C73-B437-5D1DD1DCAEB4}">
      <dgm:prSet custT="1"/>
      <dgm:spPr/>
      <dgm:t>
        <a:bodyPr/>
        <a:lstStyle/>
        <a:p>
          <a:pPr algn="ctr"/>
          <a:r>
            <a:rPr lang="en-US" sz="1600" b="1">
              <a:solidFill>
                <a:schemeClr val="tx2"/>
              </a:solidFill>
            </a:rPr>
            <a:t>MDT – Multi-Disciplinary Team</a:t>
          </a:r>
        </a:p>
      </dgm:t>
    </dgm:pt>
    <dgm:pt modelId="{B40D07ED-91C0-4651-A50A-E5ABFC4EF37C}" type="parTrans" cxnId="{FF0F980A-1474-4292-B973-C8AC7E96419E}">
      <dgm:prSet/>
      <dgm:spPr/>
      <dgm:t>
        <a:bodyPr/>
        <a:lstStyle/>
        <a:p>
          <a:pPr algn="ctr"/>
          <a:endParaRPr lang="en-US" sz="1600" b="1">
            <a:solidFill>
              <a:schemeClr val="bg2"/>
            </a:solidFill>
          </a:endParaRPr>
        </a:p>
      </dgm:t>
    </dgm:pt>
    <dgm:pt modelId="{B77A0347-B8C7-48CA-AF84-72E6E19759B6}" type="sibTrans" cxnId="{FF0F980A-1474-4292-B973-C8AC7E96419E}">
      <dgm:prSet/>
      <dgm:spPr/>
      <dgm:t>
        <a:bodyPr/>
        <a:lstStyle/>
        <a:p>
          <a:pPr algn="ctr"/>
          <a:endParaRPr lang="en-US" sz="1600" b="1">
            <a:solidFill>
              <a:schemeClr val="bg2"/>
            </a:solidFill>
          </a:endParaRPr>
        </a:p>
      </dgm:t>
    </dgm:pt>
    <dgm:pt modelId="{0DE5807E-CA0A-43E8-A092-E88EB7F1C1F4}">
      <dgm:prSet custT="1"/>
      <dgm:spPr/>
      <dgm:t>
        <a:bodyPr/>
        <a:lstStyle/>
        <a:p>
          <a:pPr algn="ctr"/>
          <a:r>
            <a:rPr lang="en-US" sz="1600" b="1">
              <a:solidFill>
                <a:schemeClr val="bg2"/>
              </a:solidFill>
            </a:rPr>
            <a:t>LEO – Law Enforcement Officer</a:t>
          </a:r>
        </a:p>
      </dgm:t>
    </dgm:pt>
    <dgm:pt modelId="{F947A93A-9DB0-40DD-B4F2-D8B69F22F75E}" type="parTrans" cxnId="{278FAA1F-B56C-4C12-84C6-6654A109CCBF}">
      <dgm:prSet/>
      <dgm:spPr/>
      <dgm:t>
        <a:bodyPr/>
        <a:lstStyle/>
        <a:p>
          <a:pPr algn="ctr"/>
          <a:endParaRPr lang="en-US" sz="1600" b="1">
            <a:solidFill>
              <a:schemeClr val="bg2"/>
            </a:solidFill>
          </a:endParaRPr>
        </a:p>
      </dgm:t>
    </dgm:pt>
    <dgm:pt modelId="{AB06BC42-F792-468D-A0D0-011D5458893A}" type="sibTrans" cxnId="{278FAA1F-B56C-4C12-84C6-6654A109CCBF}">
      <dgm:prSet/>
      <dgm:spPr/>
      <dgm:t>
        <a:bodyPr/>
        <a:lstStyle/>
        <a:p>
          <a:pPr algn="ctr"/>
          <a:endParaRPr lang="en-US" sz="1600" b="1">
            <a:solidFill>
              <a:schemeClr val="bg2"/>
            </a:solidFill>
          </a:endParaRPr>
        </a:p>
      </dgm:t>
    </dgm:pt>
    <dgm:pt modelId="{D9D48567-6F8D-4810-8767-BAA790831C98}">
      <dgm:prSet custT="1"/>
      <dgm:spPr/>
      <dgm:t>
        <a:bodyPr/>
        <a:lstStyle/>
        <a:p>
          <a:pPr algn="ctr"/>
          <a:r>
            <a:rPr lang="en-US" sz="1600" b="1" dirty="0">
              <a:solidFill>
                <a:schemeClr val="bg2"/>
              </a:solidFill>
            </a:rPr>
            <a:t>ROI – Release(s) of Information</a:t>
          </a:r>
        </a:p>
      </dgm:t>
    </dgm:pt>
    <dgm:pt modelId="{2E391885-2D6D-49CD-B53D-25B0E1331357}" type="parTrans" cxnId="{C859BF21-CB43-44EF-8480-394C27D79793}">
      <dgm:prSet/>
      <dgm:spPr/>
      <dgm:t>
        <a:bodyPr/>
        <a:lstStyle/>
        <a:p>
          <a:pPr algn="ctr"/>
          <a:endParaRPr lang="en-US" sz="1600" b="1">
            <a:solidFill>
              <a:schemeClr val="bg2"/>
            </a:solidFill>
          </a:endParaRPr>
        </a:p>
      </dgm:t>
    </dgm:pt>
    <dgm:pt modelId="{45A10B71-741B-4405-801D-FADC648D7329}" type="sibTrans" cxnId="{C859BF21-CB43-44EF-8480-394C27D79793}">
      <dgm:prSet/>
      <dgm:spPr/>
      <dgm:t>
        <a:bodyPr/>
        <a:lstStyle/>
        <a:p>
          <a:pPr algn="ctr"/>
          <a:endParaRPr lang="en-US" sz="1600" b="1">
            <a:solidFill>
              <a:schemeClr val="bg2"/>
            </a:solidFill>
          </a:endParaRPr>
        </a:p>
      </dgm:t>
    </dgm:pt>
    <dgm:pt modelId="{A8345542-5A36-4F39-8A46-F0D47779EF09}">
      <dgm:prSet custT="1"/>
      <dgm:spPr/>
      <dgm:t>
        <a:bodyPr/>
        <a:lstStyle/>
        <a:p>
          <a:pPr algn="ctr"/>
          <a:r>
            <a:rPr lang="en-US" sz="1600" b="1" dirty="0">
              <a:solidFill>
                <a:schemeClr val="tx2"/>
              </a:solidFill>
            </a:rPr>
            <a:t>SACK – Substance Abuse Center of Kansas</a:t>
          </a:r>
        </a:p>
      </dgm:t>
    </dgm:pt>
    <dgm:pt modelId="{E797300E-C970-4E20-A819-35C7AB417031}" type="parTrans" cxnId="{6E51E2A1-9A4F-462D-AEAB-D319F570C09D}">
      <dgm:prSet/>
      <dgm:spPr/>
      <dgm:t>
        <a:bodyPr/>
        <a:lstStyle/>
        <a:p>
          <a:pPr algn="ctr"/>
          <a:endParaRPr lang="en-US" sz="1600" b="1">
            <a:solidFill>
              <a:schemeClr val="bg2"/>
            </a:solidFill>
          </a:endParaRPr>
        </a:p>
      </dgm:t>
    </dgm:pt>
    <dgm:pt modelId="{C7BE08B2-E17B-4A3B-BF53-9FF8E6DC24F0}" type="sibTrans" cxnId="{6E51E2A1-9A4F-462D-AEAB-D319F570C09D}">
      <dgm:prSet/>
      <dgm:spPr/>
      <dgm:t>
        <a:bodyPr/>
        <a:lstStyle/>
        <a:p>
          <a:pPr algn="ctr"/>
          <a:endParaRPr lang="en-US" sz="1600" b="1">
            <a:solidFill>
              <a:schemeClr val="bg2"/>
            </a:solidFill>
          </a:endParaRPr>
        </a:p>
      </dgm:t>
    </dgm:pt>
    <dgm:pt modelId="{0ED5C1C2-37FC-4B23-A6E7-B7D564195C78}">
      <dgm:prSet custT="1"/>
      <dgm:spPr/>
      <dgm:t>
        <a:bodyPr/>
        <a:lstStyle/>
        <a:p>
          <a:pPr algn="ctr"/>
          <a:r>
            <a:rPr lang="en-US" sz="1600" b="1" dirty="0">
              <a:solidFill>
                <a:schemeClr val="bg2"/>
              </a:solidFill>
            </a:rPr>
            <a:t>SED – Serious Emotional Disturbance</a:t>
          </a:r>
        </a:p>
      </dgm:t>
    </dgm:pt>
    <dgm:pt modelId="{B63B9238-A88C-4A15-9455-A70E00425C71}" type="parTrans" cxnId="{5989B237-D962-4A15-A71E-C9433C5C1E3B}">
      <dgm:prSet/>
      <dgm:spPr/>
      <dgm:t>
        <a:bodyPr/>
        <a:lstStyle/>
        <a:p>
          <a:pPr algn="ctr"/>
          <a:endParaRPr lang="en-US" sz="1600" b="1">
            <a:solidFill>
              <a:schemeClr val="bg2"/>
            </a:solidFill>
          </a:endParaRPr>
        </a:p>
      </dgm:t>
    </dgm:pt>
    <dgm:pt modelId="{4876039B-46BC-4A59-BD14-B0046E6396CA}" type="sibTrans" cxnId="{5989B237-D962-4A15-A71E-C9433C5C1E3B}">
      <dgm:prSet/>
      <dgm:spPr/>
      <dgm:t>
        <a:bodyPr/>
        <a:lstStyle/>
        <a:p>
          <a:pPr algn="ctr"/>
          <a:endParaRPr lang="en-US" sz="1600" b="1">
            <a:solidFill>
              <a:schemeClr val="bg2"/>
            </a:solidFill>
          </a:endParaRPr>
        </a:p>
      </dgm:t>
    </dgm:pt>
    <dgm:pt modelId="{584E50B0-AFD2-4F26-B1F6-0E748671BA34}">
      <dgm:prSet custT="1"/>
      <dgm:spPr/>
      <dgm:t>
        <a:bodyPr/>
        <a:lstStyle/>
        <a:p>
          <a:pPr algn="ctr"/>
          <a:r>
            <a:rPr lang="en-US" sz="1600" b="1" dirty="0">
              <a:solidFill>
                <a:schemeClr val="bg2"/>
              </a:solidFill>
            </a:rPr>
            <a:t>TCM – Targeted Case Management</a:t>
          </a:r>
        </a:p>
      </dgm:t>
    </dgm:pt>
    <dgm:pt modelId="{83785829-5D93-4739-B49D-E0EEDC3596C5}" type="parTrans" cxnId="{F0E7FC5D-ECE6-4C77-B756-26D41C5E9DFE}">
      <dgm:prSet/>
      <dgm:spPr/>
      <dgm:t>
        <a:bodyPr/>
        <a:lstStyle/>
        <a:p>
          <a:pPr algn="ctr"/>
          <a:endParaRPr lang="en-US" sz="1600" b="1">
            <a:solidFill>
              <a:schemeClr val="bg2"/>
            </a:solidFill>
          </a:endParaRPr>
        </a:p>
      </dgm:t>
    </dgm:pt>
    <dgm:pt modelId="{20826C8B-CCAC-4B6A-B2A8-4D499D391250}" type="sibTrans" cxnId="{F0E7FC5D-ECE6-4C77-B756-26D41C5E9DFE}">
      <dgm:prSet/>
      <dgm:spPr/>
      <dgm:t>
        <a:bodyPr/>
        <a:lstStyle/>
        <a:p>
          <a:pPr algn="ctr"/>
          <a:endParaRPr lang="en-US" sz="1600" b="1">
            <a:solidFill>
              <a:schemeClr val="bg2"/>
            </a:solidFill>
          </a:endParaRPr>
        </a:p>
      </dgm:t>
    </dgm:pt>
    <dgm:pt modelId="{C2CB3706-3031-4908-884E-24E47B51D10B}">
      <dgm:prSet custT="1"/>
      <dgm:spPr/>
      <dgm:t>
        <a:bodyPr/>
        <a:lstStyle/>
        <a:p>
          <a:pPr algn="ctr"/>
          <a:r>
            <a:rPr lang="en-US" sz="1600" b="1" dirty="0">
              <a:solidFill>
                <a:schemeClr val="tx2"/>
              </a:solidFill>
            </a:rPr>
            <a:t>SCCDO – Sedgwick County Developmental Disability Organization </a:t>
          </a:r>
        </a:p>
      </dgm:t>
    </dgm:pt>
    <dgm:pt modelId="{CD7D64B3-10CF-4E28-B224-39AE639ADAE5}" type="parTrans" cxnId="{228FF2BA-FA42-4859-84B0-E2D72D16511E}">
      <dgm:prSet/>
      <dgm:spPr/>
      <dgm:t>
        <a:bodyPr/>
        <a:lstStyle/>
        <a:p>
          <a:endParaRPr lang="en-US"/>
        </a:p>
      </dgm:t>
    </dgm:pt>
    <dgm:pt modelId="{A784BF7F-EAA2-4048-8845-8B48E6740080}" type="sibTrans" cxnId="{228FF2BA-FA42-4859-84B0-E2D72D16511E}">
      <dgm:prSet/>
      <dgm:spPr/>
      <dgm:t>
        <a:bodyPr/>
        <a:lstStyle/>
        <a:p>
          <a:endParaRPr lang="en-US"/>
        </a:p>
      </dgm:t>
    </dgm:pt>
    <dgm:pt modelId="{E7CEB1B3-D309-43F8-9DBF-802EA81C22F2}" type="pres">
      <dgm:prSet presAssocID="{BF4D610B-EBCD-4EAC-AF7A-6CE5E6E2B193}" presName="diagram" presStyleCnt="0">
        <dgm:presLayoutVars>
          <dgm:dir/>
          <dgm:resizeHandles val="exact"/>
        </dgm:presLayoutVars>
      </dgm:prSet>
      <dgm:spPr/>
    </dgm:pt>
    <dgm:pt modelId="{9CAAB1BD-2BE3-48E9-84C8-F94AC6B36AD1}" type="pres">
      <dgm:prSet presAssocID="{405E54F3-F7AE-4A3C-8002-8385FFD6C4B9}" presName="node" presStyleLbl="node1" presStyleIdx="0" presStyleCnt="15">
        <dgm:presLayoutVars>
          <dgm:bulletEnabled val="1"/>
        </dgm:presLayoutVars>
      </dgm:prSet>
      <dgm:spPr/>
    </dgm:pt>
    <dgm:pt modelId="{9B5835CC-E8B5-4A0E-8E80-9FCC0E5DB28A}" type="pres">
      <dgm:prSet presAssocID="{40F95B1B-3B9B-4A91-B104-45C1AC369B93}" presName="sibTrans" presStyleCnt="0"/>
      <dgm:spPr/>
    </dgm:pt>
    <dgm:pt modelId="{8B94DFAA-39B8-462C-9F1D-AFAE7072EBBC}" type="pres">
      <dgm:prSet presAssocID="{AF47F598-0632-4DA7-9298-3D6B7980E6B3}" presName="node" presStyleLbl="node1" presStyleIdx="1" presStyleCnt="15">
        <dgm:presLayoutVars>
          <dgm:bulletEnabled val="1"/>
        </dgm:presLayoutVars>
      </dgm:prSet>
      <dgm:spPr/>
    </dgm:pt>
    <dgm:pt modelId="{9E8E1B0C-32D6-4583-88FD-B69C35248385}" type="pres">
      <dgm:prSet presAssocID="{7B37CB40-0E57-41D9-99F5-DC868FB08604}" presName="sibTrans" presStyleCnt="0"/>
      <dgm:spPr/>
    </dgm:pt>
    <dgm:pt modelId="{B37241A4-1CAB-4161-9827-E1D3513B48E3}" type="pres">
      <dgm:prSet presAssocID="{1A506F8C-4763-42B2-A2A9-F77D05AEB52B}" presName="node" presStyleLbl="node1" presStyleIdx="2" presStyleCnt="15">
        <dgm:presLayoutVars>
          <dgm:bulletEnabled val="1"/>
        </dgm:presLayoutVars>
      </dgm:prSet>
      <dgm:spPr/>
    </dgm:pt>
    <dgm:pt modelId="{F3B0C5E2-82E5-4992-9D4A-0D62BC72E9DB}" type="pres">
      <dgm:prSet presAssocID="{8263E72B-B3D7-4107-822B-1B91E58AB851}" presName="sibTrans" presStyleCnt="0"/>
      <dgm:spPr/>
    </dgm:pt>
    <dgm:pt modelId="{4D6BAEBB-4288-4F34-89EF-A9EE11679865}" type="pres">
      <dgm:prSet presAssocID="{7D3B64B5-107E-4DB3-9168-87EC5B33CBA2}" presName="node" presStyleLbl="node1" presStyleIdx="3" presStyleCnt="15">
        <dgm:presLayoutVars>
          <dgm:bulletEnabled val="1"/>
        </dgm:presLayoutVars>
      </dgm:prSet>
      <dgm:spPr/>
    </dgm:pt>
    <dgm:pt modelId="{1EC1C9BF-2178-467E-AB96-0603DA187F0D}" type="pres">
      <dgm:prSet presAssocID="{154CE1B5-6C8A-4D19-8718-63C925E21CD6}" presName="sibTrans" presStyleCnt="0"/>
      <dgm:spPr/>
    </dgm:pt>
    <dgm:pt modelId="{57EFDE16-3169-4E91-8F75-AD97679F6F6D}" type="pres">
      <dgm:prSet presAssocID="{B93EF645-5478-4BD7-96FD-B2158988EB14}" presName="node" presStyleLbl="node1" presStyleIdx="4" presStyleCnt="15">
        <dgm:presLayoutVars>
          <dgm:bulletEnabled val="1"/>
        </dgm:presLayoutVars>
      </dgm:prSet>
      <dgm:spPr/>
    </dgm:pt>
    <dgm:pt modelId="{3B744A48-7212-4AAC-92AD-E117EBCECA49}" type="pres">
      <dgm:prSet presAssocID="{E12CC81E-8A45-444B-8C94-F224055F35B1}" presName="sibTrans" presStyleCnt="0"/>
      <dgm:spPr/>
    </dgm:pt>
    <dgm:pt modelId="{9FCFABD5-7DFF-4943-9E3F-1A213F0E85C5}" type="pres">
      <dgm:prSet presAssocID="{9C0A1CBE-5688-4BA3-AE6A-1FC9272D099F}" presName="node" presStyleLbl="node1" presStyleIdx="5" presStyleCnt="15">
        <dgm:presLayoutVars>
          <dgm:bulletEnabled val="1"/>
        </dgm:presLayoutVars>
      </dgm:prSet>
      <dgm:spPr/>
    </dgm:pt>
    <dgm:pt modelId="{A078D174-53C6-4DDC-B709-38611804108C}" type="pres">
      <dgm:prSet presAssocID="{FA81B061-0483-47B4-960E-5C0863E8592E}" presName="sibTrans" presStyleCnt="0"/>
      <dgm:spPr/>
    </dgm:pt>
    <dgm:pt modelId="{3E29A3D6-1AB3-4D65-A019-57449DFC70B2}" type="pres">
      <dgm:prSet presAssocID="{F7C72592-27D4-4D9E-AB8A-47129A9C90C9}" presName="node" presStyleLbl="node1" presStyleIdx="6" presStyleCnt="15">
        <dgm:presLayoutVars>
          <dgm:bulletEnabled val="1"/>
        </dgm:presLayoutVars>
      </dgm:prSet>
      <dgm:spPr/>
    </dgm:pt>
    <dgm:pt modelId="{34FE0C3F-AD73-4297-9458-1A793AC57F36}" type="pres">
      <dgm:prSet presAssocID="{4A5C2B3A-20F9-4FF4-9366-E73040D4424E}" presName="sibTrans" presStyleCnt="0"/>
      <dgm:spPr/>
    </dgm:pt>
    <dgm:pt modelId="{F79DB603-0775-4BF8-AB3A-ED5BB16C0276}" type="pres">
      <dgm:prSet presAssocID="{19786EFA-0E8E-445A-A682-100773132AF6}" presName="node" presStyleLbl="node1" presStyleIdx="7" presStyleCnt="15">
        <dgm:presLayoutVars>
          <dgm:bulletEnabled val="1"/>
        </dgm:presLayoutVars>
      </dgm:prSet>
      <dgm:spPr/>
    </dgm:pt>
    <dgm:pt modelId="{19CE427C-FFD2-4D56-BFB1-AA6C027CF633}" type="pres">
      <dgm:prSet presAssocID="{A1E8DCDE-BE76-401C-90B7-877232DDE449}" presName="sibTrans" presStyleCnt="0"/>
      <dgm:spPr/>
    </dgm:pt>
    <dgm:pt modelId="{7E420D4B-AD60-4D19-8001-CDAA85EA8930}" type="pres">
      <dgm:prSet presAssocID="{0AE3231A-091D-4C73-B437-5D1DD1DCAEB4}" presName="node" presStyleLbl="node1" presStyleIdx="8" presStyleCnt="15">
        <dgm:presLayoutVars>
          <dgm:bulletEnabled val="1"/>
        </dgm:presLayoutVars>
      </dgm:prSet>
      <dgm:spPr/>
    </dgm:pt>
    <dgm:pt modelId="{A0DE7D6B-BD2C-4EB5-BB34-8C5EFF103238}" type="pres">
      <dgm:prSet presAssocID="{B77A0347-B8C7-48CA-AF84-72E6E19759B6}" presName="sibTrans" presStyleCnt="0"/>
      <dgm:spPr/>
    </dgm:pt>
    <dgm:pt modelId="{4D361C4A-8451-4359-A261-7CF9D381ED48}" type="pres">
      <dgm:prSet presAssocID="{0DE5807E-CA0A-43E8-A092-E88EB7F1C1F4}" presName="node" presStyleLbl="node1" presStyleIdx="9" presStyleCnt="15">
        <dgm:presLayoutVars>
          <dgm:bulletEnabled val="1"/>
        </dgm:presLayoutVars>
      </dgm:prSet>
      <dgm:spPr/>
    </dgm:pt>
    <dgm:pt modelId="{952F39D4-7F70-4692-BCF8-34C8C36D5094}" type="pres">
      <dgm:prSet presAssocID="{AB06BC42-F792-468D-A0D0-011D5458893A}" presName="sibTrans" presStyleCnt="0"/>
      <dgm:spPr/>
    </dgm:pt>
    <dgm:pt modelId="{27A2CC21-5DC7-4F1F-9552-81ACA0A6B50E}" type="pres">
      <dgm:prSet presAssocID="{D9D48567-6F8D-4810-8767-BAA790831C98}" presName="node" presStyleLbl="node1" presStyleIdx="10" presStyleCnt="15" custLinFactNeighborX="-54030" custLinFactNeighborY="-872">
        <dgm:presLayoutVars>
          <dgm:bulletEnabled val="1"/>
        </dgm:presLayoutVars>
      </dgm:prSet>
      <dgm:spPr/>
    </dgm:pt>
    <dgm:pt modelId="{61EEFDA0-B6D3-4CBA-9650-CA97B71460F1}" type="pres">
      <dgm:prSet presAssocID="{45A10B71-741B-4405-801D-FADC648D7329}" presName="sibTrans" presStyleCnt="0"/>
      <dgm:spPr/>
    </dgm:pt>
    <dgm:pt modelId="{DAB80B18-2A81-4B76-89B1-523C779F9E4F}" type="pres">
      <dgm:prSet presAssocID="{A8345542-5A36-4F39-8A46-F0D47779EF09}" presName="node" presStyleLbl="node1" presStyleIdx="11" presStyleCnt="15" custLinFactNeighborX="-58" custLinFactNeighborY="-1480">
        <dgm:presLayoutVars>
          <dgm:bulletEnabled val="1"/>
        </dgm:presLayoutVars>
      </dgm:prSet>
      <dgm:spPr/>
    </dgm:pt>
    <dgm:pt modelId="{132A4B87-C953-41A5-9D19-DF7A6A247B65}" type="pres">
      <dgm:prSet presAssocID="{C7BE08B2-E17B-4A3B-BF53-9FF8E6DC24F0}" presName="sibTrans" presStyleCnt="0"/>
      <dgm:spPr/>
    </dgm:pt>
    <dgm:pt modelId="{C6F2CD6A-71B5-4EC8-A1FB-84840AC69B7A}" type="pres">
      <dgm:prSet presAssocID="{0ED5C1C2-37FC-4B23-A6E7-B7D564195C78}" presName="node" presStyleLbl="node1" presStyleIdx="12" presStyleCnt="15" custLinFactNeighborX="-436" custLinFactNeighborY="-2561">
        <dgm:presLayoutVars>
          <dgm:bulletEnabled val="1"/>
        </dgm:presLayoutVars>
      </dgm:prSet>
      <dgm:spPr/>
    </dgm:pt>
    <dgm:pt modelId="{A9F02915-4918-44FD-9BE1-064CF0E42CE6}" type="pres">
      <dgm:prSet presAssocID="{4876039B-46BC-4A59-BD14-B0046E6396CA}" presName="sibTrans" presStyleCnt="0"/>
      <dgm:spPr/>
    </dgm:pt>
    <dgm:pt modelId="{E54B8942-DCA2-4A60-9028-5A64FF92FC96}" type="pres">
      <dgm:prSet presAssocID="{C2CB3706-3031-4908-884E-24E47B51D10B}" presName="node" presStyleLbl="node1" presStyleIdx="13" presStyleCnt="15" custLinFactNeighborY="-1153">
        <dgm:presLayoutVars>
          <dgm:bulletEnabled val="1"/>
        </dgm:presLayoutVars>
      </dgm:prSet>
      <dgm:spPr/>
    </dgm:pt>
    <dgm:pt modelId="{D02DCAD1-50CA-4BBC-A3D7-C1262EB0C83B}" type="pres">
      <dgm:prSet presAssocID="{A784BF7F-EAA2-4048-8845-8B48E6740080}" presName="sibTrans" presStyleCnt="0"/>
      <dgm:spPr/>
    </dgm:pt>
    <dgm:pt modelId="{2304C219-35B8-42C7-AD7D-8B19EEFA0C2A}" type="pres">
      <dgm:prSet presAssocID="{584E50B0-AFD2-4F26-B1F6-0E748671BA34}" presName="node" presStyleLbl="node1" presStyleIdx="14" presStyleCnt="15" custLinFactNeighborX="-728" custLinFactNeighborY="-1475">
        <dgm:presLayoutVars>
          <dgm:bulletEnabled val="1"/>
        </dgm:presLayoutVars>
      </dgm:prSet>
      <dgm:spPr/>
    </dgm:pt>
  </dgm:ptLst>
  <dgm:cxnLst>
    <dgm:cxn modelId="{62044709-B17F-4381-AAFF-D0BE4D161C9A}" type="presOf" srcId="{D9D48567-6F8D-4810-8767-BAA790831C98}" destId="{27A2CC21-5DC7-4F1F-9552-81ACA0A6B50E}" srcOrd="0" destOrd="0" presId="urn:microsoft.com/office/officeart/2005/8/layout/default"/>
    <dgm:cxn modelId="{FF0F980A-1474-4292-B973-C8AC7E96419E}" srcId="{BF4D610B-EBCD-4EAC-AF7A-6CE5E6E2B193}" destId="{0AE3231A-091D-4C73-B437-5D1DD1DCAEB4}" srcOrd="8" destOrd="0" parTransId="{B40D07ED-91C0-4651-A50A-E5ABFC4EF37C}" sibTransId="{B77A0347-B8C7-48CA-AF84-72E6E19759B6}"/>
    <dgm:cxn modelId="{278FAA1F-B56C-4C12-84C6-6654A109CCBF}" srcId="{BF4D610B-EBCD-4EAC-AF7A-6CE5E6E2B193}" destId="{0DE5807E-CA0A-43E8-A092-E88EB7F1C1F4}" srcOrd="9" destOrd="0" parTransId="{F947A93A-9DB0-40DD-B4F2-D8B69F22F75E}" sibTransId="{AB06BC42-F792-468D-A0D0-011D5458893A}"/>
    <dgm:cxn modelId="{265C0721-9ED0-4BE0-85E3-37D0D51059C5}" srcId="{BF4D610B-EBCD-4EAC-AF7A-6CE5E6E2B193}" destId="{405E54F3-F7AE-4A3C-8002-8385FFD6C4B9}" srcOrd="0" destOrd="0" parTransId="{F8C61E30-E680-4E70-842B-01EE88403CD6}" sibTransId="{40F95B1B-3B9B-4A91-B104-45C1AC369B93}"/>
    <dgm:cxn modelId="{C859BF21-CB43-44EF-8480-394C27D79793}" srcId="{BF4D610B-EBCD-4EAC-AF7A-6CE5E6E2B193}" destId="{D9D48567-6F8D-4810-8767-BAA790831C98}" srcOrd="10" destOrd="0" parTransId="{2E391885-2D6D-49CD-B53D-25B0E1331357}" sibTransId="{45A10B71-741B-4405-801D-FADC648D7329}"/>
    <dgm:cxn modelId="{AC85AD26-1808-4B11-A197-03B6B9FEE9CE}" type="presOf" srcId="{0AE3231A-091D-4C73-B437-5D1DD1DCAEB4}" destId="{7E420D4B-AD60-4D19-8001-CDAA85EA8930}" srcOrd="0" destOrd="0" presId="urn:microsoft.com/office/officeart/2005/8/layout/default"/>
    <dgm:cxn modelId="{DC53852C-9BCD-4554-B694-B2FC9440222E}" srcId="{BF4D610B-EBCD-4EAC-AF7A-6CE5E6E2B193}" destId="{19786EFA-0E8E-445A-A682-100773132AF6}" srcOrd="7" destOrd="0" parTransId="{CC3EAD0E-49A2-4D8F-8CF4-504BDC4C025B}" sibTransId="{A1E8DCDE-BE76-401C-90B7-877232DDE449}"/>
    <dgm:cxn modelId="{5989B237-D962-4A15-A71E-C9433C5C1E3B}" srcId="{BF4D610B-EBCD-4EAC-AF7A-6CE5E6E2B193}" destId="{0ED5C1C2-37FC-4B23-A6E7-B7D564195C78}" srcOrd="12" destOrd="0" parTransId="{B63B9238-A88C-4A15-9455-A70E00425C71}" sibTransId="{4876039B-46BC-4A59-BD14-B0046E6396CA}"/>
    <dgm:cxn modelId="{F0E7FC5D-ECE6-4C77-B756-26D41C5E9DFE}" srcId="{BF4D610B-EBCD-4EAC-AF7A-6CE5E6E2B193}" destId="{584E50B0-AFD2-4F26-B1F6-0E748671BA34}" srcOrd="14" destOrd="0" parTransId="{83785829-5D93-4739-B49D-E0EEDC3596C5}" sibTransId="{20826C8B-CCAC-4B6A-B2A8-4D499D391250}"/>
    <dgm:cxn modelId="{F8613B41-4841-46B4-9255-538F2F623C18}" srcId="{BF4D610B-EBCD-4EAC-AF7A-6CE5E6E2B193}" destId="{9C0A1CBE-5688-4BA3-AE6A-1FC9272D099F}" srcOrd="5" destOrd="0" parTransId="{6622E0D4-7F6A-41C6-BF82-D25FE989A1DF}" sibTransId="{FA81B061-0483-47B4-960E-5C0863E8592E}"/>
    <dgm:cxn modelId="{50561B62-4101-441A-ACE9-B67C2F58AA9A}" type="presOf" srcId="{B93EF645-5478-4BD7-96FD-B2158988EB14}" destId="{57EFDE16-3169-4E91-8F75-AD97679F6F6D}" srcOrd="0" destOrd="0" presId="urn:microsoft.com/office/officeart/2005/8/layout/default"/>
    <dgm:cxn modelId="{9B233D69-F7F9-49FA-BC37-9C55EF15A603}" type="presOf" srcId="{405E54F3-F7AE-4A3C-8002-8385FFD6C4B9}" destId="{9CAAB1BD-2BE3-48E9-84C8-F94AC6B36AD1}" srcOrd="0" destOrd="0" presId="urn:microsoft.com/office/officeart/2005/8/layout/default"/>
    <dgm:cxn modelId="{67A2BB4B-C969-4FC9-91DA-011057D54514}" srcId="{BF4D610B-EBCD-4EAC-AF7A-6CE5E6E2B193}" destId="{B93EF645-5478-4BD7-96FD-B2158988EB14}" srcOrd="4" destOrd="0" parTransId="{E350C806-8546-4A03-8902-25384294322F}" sibTransId="{E12CC81E-8A45-444B-8C94-F224055F35B1}"/>
    <dgm:cxn modelId="{4229AB4E-DABB-474A-BEA9-964D6E85A926}" type="presOf" srcId="{0ED5C1C2-37FC-4B23-A6E7-B7D564195C78}" destId="{C6F2CD6A-71B5-4EC8-A1FB-84840AC69B7A}" srcOrd="0" destOrd="0" presId="urn:microsoft.com/office/officeart/2005/8/layout/default"/>
    <dgm:cxn modelId="{A6F96D6F-03F8-47A6-851B-12949C27477D}" type="presOf" srcId="{19786EFA-0E8E-445A-A682-100773132AF6}" destId="{F79DB603-0775-4BF8-AB3A-ED5BB16C0276}" srcOrd="0" destOrd="0" presId="urn:microsoft.com/office/officeart/2005/8/layout/default"/>
    <dgm:cxn modelId="{13B80751-F2E1-4E20-8D9B-21DFFAE55F72}" type="presOf" srcId="{F7C72592-27D4-4D9E-AB8A-47129A9C90C9}" destId="{3E29A3D6-1AB3-4D65-A019-57449DFC70B2}" srcOrd="0" destOrd="0" presId="urn:microsoft.com/office/officeart/2005/8/layout/default"/>
    <dgm:cxn modelId="{D99D9D52-88D2-4956-B2A3-AF4B361FF6E4}" type="presOf" srcId="{584E50B0-AFD2-4F26-B1F6-0E748671BA34}" destId="{2304C219-35B8-42C7-AD7D-8B19EEFA0C2A}" srcOrd="0" destOrd="0" presId="urn:microsoft.com/office/officeart/2005/8/layout/default"/>
    <dgm:cxn modelId="{A98A1154-D038-4078-82DF-C2D7DCD53D17}" type="presOf" srcId="{1A506F8C-4763-42B2-A2A9-F77D05AEB52B}" destId="{B37241A4-1CAB-4161-9827-E1D3513B48E3}" srcOrd="0" destOrd="0" presId="urn:microsoft.com/office/officeart/2005/8/layout/default"/>
    <dgm:cxn modelId="{AF655979-A75D-49A0-A172-F0DDCCFED0CC}" srcId="{BF4D610B-EBCD-4EAC-AF7A-6CE5E6E2B193}" destId="{F7C72592-27D4-4D9E-AB8A-47129A9C90C9}" srcOrd="6" destOrd="0" parTransId="{5A7E19E8-7F67-43DC-A2D1-B4B759358ED5}" sibTransId="{4A5C2B3A-20F9-4FF4-9366-E73040D4424E}"/>
    <dgm:cxn modelId="{F909027C-58E6-4021-A1C9-556E5B26BA28}" srcId="{BF4D610B-EBCD-4EAC-AF7A-6CE5E6E2B193}" destId="{1A506F8C-4763-42B2-A2A9-F77D05AEB52B}" srcOrd="2" destOrd="0" parTransId="{653FD3E7-2FB9-4DE2-85D4-2359FBC9DE92}" sibTransId="{8263E72B-B3D7-4107-822B-1B91E58AB851}"/>
    <dgm:cxn modelId="{D2ED0A7E-C1BE-4E5E-AB9E-C883983AEBA6}" type="presOf" srcId="{0DE5807E-CA0A-43E8-A092-E88EB7F1C1F4}" destId="{4D361C4A-8451-4359-A261-7CF9D381ED48}" srcOrd="0" destOrd="0" presId="urn:microsoft.com/office/officeart/2005/8/layout/default"/>
    <dgm:cxn modelId="{D1837694-5693-4DE7-8A2A-29D88F84BED4}" type="presOf" srcId="{C2CB3706-3031-4908-884E-24E47B51D10B}" destId="{E54B8942-DCA2-4A60-9028-5A64FF92FC96}" srcOrd="0" destOrd="0" presId="urn:microsoft.com/office/officeart/2005/8/layout/default"/>
    <dgm:cxn modelId="{E6E4079E-30C4-4998-A290-0B6A74EB0714}" type="presOf" srcId="{AF47F598-0632-4DA7-9298-3D6B7980E6B3}" destId="{8B94DFAA-39B8-462C-9F1D-AFAE7072EBBC}" srcOrd="0" destOrd="0" presId="urn:microsoft.com/office/officeart/2005/8/layout/default"/>
    <dgm:cxn modelId="{6E51E2A1-9A4F-462D-AEAB-D319F570C09D}" srcId="{BF4D610B-EBCD-4EAC-AF7A-6CE5E6E2B193}" destId="{A8345542-5A36-4F39-8A46-F0D47779EF09}" srcOrd="11" destOrd="0" parTransId="{E797300E-C970-4E20-A819-35C7AB417031}" sibTransId="{C7BE08B2-E17B-4A3B-BF53-9FF8E6DC24F0}"/>
    <dgm:cxn modelId="{03A76DA3-D895-4E6B-9E02-00BAAC9E8C47}" srcId="{BF4D610B-EBCD-4EAC-AF7A-6CE5E6E2B193}" destId="{AF47F598-0632-4DA7-9298-3D6B7980E6B3}" srcOrd="1" destOrd="0" parTransId="{1657FDD1-7AF0-4AEB-AAE5-76DD9284C143}" sibTransId="{7B37CB40-0E57-41D9-99F5-DC868FB08604}"/>
    <dgm:cxn modelId="{71056AAD-EB25-4065-B44F-E42D6E0A72AC}" type="presOf" srcId="{BF4D610B-EBCD-4EAC-AF7A-6CE5E6E2B193}" destId="{E7CEB1B3-D309-43F8-9DBF-802EA81C22F2}" srcOrd="0" destOrd="0" presId="urn:microsoft.com/office/officeart/2005/8/layout/default"/>
    <dgm:cxn modelId="{228FF2BA-FA42-4859-84B0-E2D72D16511E}" srcId="{BF4D610B-EBCD-4EAC-AF7A-6CE5E6E2B193}" destId="{C2CB3706-3031-4908-884E-24E47B51D10B}" srcOrd="13" destOrd="0" parTransId="{CD7D64B3-10CF-4E28-B224-39AE639ADAE5}" sibTransId="{A784BF7F-EAA2-4048-8845-8B48E6740080}"/>
    <dgm:cxn modelId="{E2BF87BB-5567-4CE5-BD49-151AC598D0F4}" type="presOf" srcId="{7D3B64B5-107E-4DB3-9168-87EC5B33CBA2}" destId="{4D6BAEBB-4288-4F34-89EF-A9EE11679865}" srcOrd="0" destOrd="0" presId="urn:microsoft.com/office/officeart/2005/8/layout/default"/>
    <dgm:cxn modelId="{2ED033D3-44C4-44B5-98FB-F4CC5A0056A0}" srcId="{BF4D610B-EBCD-4EAC-AF7A-6CE5E6E2B193}" destId="{7D3B64B5-107E-4DB3-9168-87EC5B33CBA2}" srcOrd="3" destOrd="0" parTransId="{1D1408A7-5BC5-460D-80F6-A71808C1CC8B}" sibTransId="{154CE1B5-6C8A-4D19-8718-63C925E21CD6}"/>
    <dgm:cxn modelId="{13FF94D7-071C-4654-AB27-E343A7F05652}" type="presOf" srcId="{A8345542-5A36-4F39-8A46-F0D47779EF09}" destId="{DAB80B18-2A81-4B76-89B1-523C779F9E4F}" srcOrd="0" destOrd="0" presId="urn:microsoft.com/office/officeart/2005/8/layout/default"/>
    <dgm:cxn modelId="{E1AC1AEB-D67D-44AD-A820-67B4B000B475}" type="presOf" srcId="{9C0A1CBE-5688-4BA3-AE6A-1FC9272D099F}" destId="{9FCFABD5-7DFF-4943-9E3F-1A213F0E85C5}" srcOrd="0" destOrd="0" presId="urn:microsoft.com/office/officeart/2005/8/layout/default"/>
    <dgm:cxn modelId="{8A929121-AA99-4E89-890F-F6CC1451D2B2}" type="presParOf" srcId="{E7CEB1B3-D309-43F8-9DBF-802EA81C22F2}" destId="{9CAAB1BD-2BE3-48E9-84C8-F94AC6B36AD1}" srcOrd="0" destOrd="0" presId="urn:microsoft.com/office/officeart/2005/8/layout/default"/>
    <dgm:cxn modelId="{42553659-F9B7-404E-B321-A4542AC93580}" type="presParOf" srcId="{E7CEB1B3-D309-43F8-9DBF-802EA81C22F2}" destId="{9B5835CC-E8B5-4A0E-8E80-9FCC0E5DB28A}" srcOrd="1" destOrd="0" presId="urn:microsoft.com/office/officeart/2005/8/layout/default"/>
    <dgm:cxn modelId="{88FB43FC-098A-4B03-94A8-963B4DA91F4F}" type="presParOf" srcId="{E7CEB1B3-D309-43F8-9DBF-802EA81C22F2}" destId="{8B94DFAA-39B8-462C-9F1D-AFAE7072EBBC}" srcOrd="2" destOrd="0" presId="urn:microsoft.com/office/officeart/2005/8/layout/default"/>
    <dgm:cxn modelId="{F59070F4-71AE-4A0D-8E8C-6D340441CDF1}" type="presParOf" srcId="{E7CEB1B3-D309-43F8-9DBF-802EA81C22F2}" destId="{9E8E1B0C-32D6-4583-88FD-B69C35248385}" srcOrd="3" destOrd="0" presId="urn:microsoft.com/office/officeart/2005/8/layout/default"/>
    <dgm:cxn modelId="{EA5906E3-D722-4735-982B-9C6CECD343E4}" type="presParOf" srcId="{E7CEB1B3-D309-43F8-9DBF-802EA81C22F2}" destId="{B37241A4-1CAB-4161-9827-E1D3513B48E3}" srcOrd="4" destOrd="0" presId="urn:microsoft.com/office/officeart/2005/8/layout/default"/>
    <dgm:cxn modelId="{E5D2E489-3825-48CB-A487-2B8B28A32ECB}" type="presParOf" srcId="{E7CEB1B3-D309-43F8-9DBF-802EA81C22F2}" destId="{F3B0C5E2-82E5-4992-9D4A-0D62BC72E9DB}" srcOrd="5" destOrd="0" presId="urn:microsoft.com/office/officeart/2005/8/layout/default"/>
    <dgm:cxn modelId="{2B692C00-8190-43D1-9852-9D660009E006}" type="presParOf" srcId="{E7CEB1B3-D309-43F8-9DBF-802EA81C22F2}" destId="{4D6BAEBB-4288-4F34-89EF-A9EE11679865}" srcOrd="6" destOrd="0" presId="urn:microsoft.com/office/officeart/2005/8/layout/default"/>
    <dgm:cxn modelId="{7820F83C-8F71-4681-A0D2-C523E11FA708}" type="presParOf" srcId="{E7CEB1B3-D309-43F8-9DBF-802EA81C22F2}" destId="{1EC1C9BF-2178-467E-AB96-0603DA187F0D}" srcOrd="7" destOrd="0" presId="urn:microsoft.com/office/officeart/2005/8/layout/default"/>
    <dgm:cxn modelId="{B74AAAAF-9354-4F96-9043-F141EE388DB4}" type="presParOf" srcId="{E7CEB1B3-D309-43F8-9DBF-802EA81C22F2}" destId="{57EFDE16-3169-4E91-8F75-AD97679F6F6D}" srcOrd="8" destOrd="0" presId="urn:microsoft.com/office/officeart/2005/8/layout/default"/>
    <dgm:cxn modelId="{BCF46DAF-01CD-4933-B3B3-4F5F4C5A8AAE}" type="presParOf" srcId="{E7CEB1B3-D309-43F8-9DBF-802EA81C22F2}" destId="{3B744A48-7212-4AAC-92AD-E117EBCECA49}" srcOrd="9" destOrd="0" presId="urn:microsoft.com/office/officeart/2005/8/layout/default"/>
    <dgm:cxn modelId="{0E498924-F70F-4E1A-BB20-DF9305ECECDA}" type="presParOf" srcId="{E7CEB1B3-D309-43F8-9DBF-802EA81C22F2}" destId="{9FCFABD5-7DFF-4943-9E3F-1A213F0E85C5}" srcOrd="10" destOrd="0" presId="urn:microsoft.com/office/officeart/2005/8/layout/default"/>
    <dgm:cxn modelId="{883FE783-8FD2-49A0-9484-D98C2CE12505}" type="presParOf" srcId="{E7CEB1B3-D309-43F8-9DBF-802EA81C22F2}" destId="{A078D174-53C6-4DDC-B709-38611804108C}" srcOrd="11" destOrd="0" presId="urn:microsoft.com/office/officeart/2005/8/layout/default"/>
    <dgm:cxn modelId="{294A3114-39DC-4843-89B5-9EED7F962EFD}" type="presParOf" srcId="{E7CEB1B3-D309-43F8-9DBF-802EA81C22F2}" destId="{3E29A3D6-1AB3-4D65-A019-57449DFC70B2}" srcOrd="12" destOrd="0" presId="urn:microsoft.com/office/officeart/2005/8/layout/default"/>
    <dgm:cxn modelId="{5199AC5D-DA5D-4286-A8C1-80C06D93B18C}" type="presParOf" srcId="{E7CEB1B3-D309-43F8-9DBF-802EA81C22F2}" destId="{34FE0C3F-AD73-4297-9458-1A793AC57F36}" srcOrd="13" destOrd="0" presId="urn:microsoft.com/office/officeart/2005/8/layout/default"/>
    <dgm:cxn modelId="{E22CCC78-C106-4B9F-A424-B3FCA0C69C14}" type="presParOf" srcId="{E7CEB1B3-D309-43F8-9DBF-802EA81C22F2}" destId="{F79DB603-0775-4BF8-AB3A-ED5BB16C0276}" srcOrd="14" destOrd="0" presId="urn:microsoft.com/office/officeart/2005/8/layout/default"/>
    <dgm:cxn modelId="{EAA87EAC-1619-4AB1-B50F-E1F7E970853B}" type="presParOf" srcId="{E7CEB1B3-D309-43F8-9DBF-802EA81C22F2}" destId="{19CE427C-FFD2-4D56-BFB1-AA6C027CF633}" srcOrd="15" destOrd="0" presId="urn:microsoft.com/office/officeart/2005/8/layout/default"/>
    <dgm:cxn modelId="{1AD8C6B5-4CC3-4370-87E1-22D718844D8D}" type="presParOf" srcId="{E7CEB1B3-D309-43F8-9DBF-802EA81C22F2}" destId="{7E420D4B-AD60-4D19-8001-CDAA85EA8930}" srcOrd="16" destOrd="0" presId="urn:microsoft.com/office/officeart/2005/8/layout/default"/>
    <dgm:cxn modelId="{EA2923E7-73A1-4F42-846B-EB859F70BDB7}" type="presParOf" srcId="{E7CEB1B3-D309-43F8-9DBF-802EA81C22F2}" destId="{A0DE7D6B-BD2C-4EB5-BB34-8C5EFF103238}" srcOrd="17" destOrd="0" presId="urn:microsoft.com/office/officeart/2005/8/layout/default"/>
    <dgm:cxn modelId="{3EDB814C-3E9E-46CE-9BB4-8BFBBCA71B6C}" type="presParOf" srcId="{E7CEB1B3-D309-43F8-9DBF-802EA81C22F2}" destId="{4D361C4A-8451-4359-A261-7CF9D381ED48}" srcOrd="18" destOrd="0" presId="urn:microsoft.com/office/officeart/2005/8/layout/default"/>
    <dgm:cxn modelId="{8460A1E3-58D5-48A5-810F-F7376465EC83}" type="presParOf" srcId="{E7CEB1B3-D309-43F8-9DBF-802EA81C22F2}" destId="{952F39D4-7F70-4692-BCF8-34C8C36D5094}" srcOrd="19" destOrd="0" presId="urn:microsoft.com/office/officeart/2005/8/layout/default"/>
    <dgm:cxn modelId="{1183D058-C605-45E2-8552-2AC43C711316}" type="presParOf" srcId="{E7CEB1B3-D309-43F8-9DBF-802EA81C22F2}" destId="{27A2CC21-5DC7-4F1F-9552-81ACA0A6B50E}" srcOrd="20" destOrd="0" presId="urn:microsoft.com/office/officeart/2005/8/layout/default"/>
    <dgm:cxn modelId="{1D98F690-AF1B-4707-8A3C-CFC3686E1A80}" type="presParOf" srcId="{E7CEB1B3-D309-43F8-9DBF-802EA81C22F2}" destId="{61EEFDA0-B6D3-4CBA-9650-CA97B71460F1}" srcOrd="21" destOrd="0" presId="urn:microsoft.com/office/officeart/2005/8/layout/default"/>
    <dgm:cxn modelId="{5EE78362-CBC5-4FC7-BBFB-77573483C95F}" type="presParOf" srcId="{E7CEB1B3-D309-43F8-9DBF-802EA81C22F2}" destId="{DAB80B18-2A81-4B76-89B1-523C779F9E4F}" srcOrd="22" destOrd="0" presId="urn:microsoft.com/office/officeart/2005/8/layout/default"/>
    <dgm:cxn modelId="{DA501B59-FB55-4CAA-A7F9-1CABED34D050}" type="presParOf" srcId="{E7CEB1B3-D309-43F8-9DBF-802EA81C22F2}" destId="{132A4B87-C953-41A5-9D19-DF7A6A247B65}" srcOrd="23" destOrd="0" presId="urn:microsoft.com/office/officeart/2005/8/layout/default"/>
    <dgm:cxn modelId="{F4A50FA9-BCBD-4DB3-B13B-C718BC07E1ED}" type="presParOf" srcId="{E7CEB1B3-D309-43F8-9DBF-802EA81C22F2}" destId="{C6F2CD6A-71B5-4EC8-A1FB-84840AC69B7A}" srcOrd="24" destOrd="0" presId="urn:microsoft.com/office/officeart/2005/8/layout/default"/>
    <dgm:cxn modelId="{40F3851E-BE25-4278-8D80-6F8F7B51637D}" type="presParOf" srcId="{E7CEB1B3-D309-43F8-9DBF-802EA81C22F2}" destId="{A9F02915-4918-44FD-9BE1-064CF0E42CE6}" srcOrd="25" destOrd="0" presId="urn:microsoft.com/office/officeart/2005/8/layout/default"/>
    <dgm:cxn modelId="{48ED07A4-9744-4A77-AC87-D399F9BB4246}" type="presParOf" srcId="{E7CEB1B3-D309-43F8-9DBF-802EA81C22F2}" destId="{E54B8942-DCA2-4A60-9028-5A64FF92FC96}" srcOrd="26" destOrd="0" presId="urn:microsoft.com/office/officeart/2005/8/layout/default"/>
    <dgm:cxn modelId="{AEF36F73-2F99-424F-AA99-603C855ACC6F}" type="presParOf" srcId="{E7CEB1B3-D309-43F8-9DBF-802EA81C22F2}" destId="{D02DCAD1-50CA-4BBC-A3D7-C1262EB0C83B}" srcOrd="27" destOrd="0" presId="urn:microsoft.com/office/officeart/2005/8/layout/default"/>
    <dgm:cxn modelId="{C3057B35-E27A-4074-9415-856458CBE236}" type="presParOf" srcId="{E7CEB1B3-D309-43F8-9DBF-802EA81C22F2}" destId="{2304C219-35B8-42C7-AD7D-8B19EEFA0C2A}"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4FB3A2-4186-4D6D-A474-060CDCDDE9BE}" type="doc">
      <dgm:prSet loTypeId="urn:microsoft.com/office/officeart/2005/8/layout/pList2" loCatId="list" qsTypeId="urn:microsoft.com/office/officeart/2005/8/quickstyle/simple3" qsCatId="simple" csTypeId="urn:microsoft.com/office/officeart/2005/8/colors/accent1_2" csCatId="accent1" phldr="1"/>
      <dgm:spPr/>
      <dgm:t>
        <a:bodyPr/>
        <a:lstStyle/>
        <a:p>
          <a:endParaRPr lang="en-US"/>
        </a:p>
      </dgm:t>
    </dgm:pt>
    <dgm:pt modelId="{8C7B1E31-56F6-4C2F-97B2-16DFC9216A2B}">
      <dgm:prSet phldrT="[Text]"/>
      <dgm:spPr/>
      <dgm:t>
        <a:bodyPr/>
        <a:lstStyle/>
        <a:p>
          <a:r>
            <a:rPr lang="en-US" dirty="0"/>
            <a:t>Recognize behaviors caused by diagnoses</a:t>
          </a:r>
        </a:p>
      </dgm:t>
    </dgm:pt>
    <dgm:pt modelId="{DA0F1A75-B9A0-4328-A978-8BDA946BA3A5}" type="parTrans" cxnId="{C65B2BA4-BC95-4F49-A196-BDC2323C50F8}">
      <dgm:prSet/>
      <dgm:spPr/>
      <dgm:t>
        <a:bodyPr/>
        <a:lstStyle/>
        <a:p>
          <a:endParaRPr lang="en-US"/>
        </a:p>
      </dgm:t>
    </dgm:pt>
    <dgm:pt modelId="{0B6B63E5-6029-4813-80E2-3158C61A5170}" type="sibTrans" cxnId="{C65B2BA4-BC95-4F49-A196-BDC2323C50F8}">
      <dgm:prSet/>
      <dgm:spPr/>
      <dgm:t>
        <a:bodyPr/>
        <a:lstStyle/>
        <a:p>
          <a:endParaRPr lang="en-US"/>
        </a:p>
      </dgm:t>
    </dgm:pt>
    <dgm:pt modelId="{2C858D13-6C76-46E7-807A-D5742C6DEBD8}">
      <dgm:prSet phldrT="[Text]"/>
      <dgm:spPr/>
      <dgm:t>
        <a:bodyPr/>
        <a:lstStyle/>
        <a:p>
          <a:r>
            <a:rPr lang="en-US" dirty="0"/>
            <a:t>Prevent justice system involvement</a:t>
          </a:r>
        </a:p>
      </dgm:t>
    </dgm:pt>
    <dgm:pt modelId="{598BF956-7F3F-4802-A841-5CBA0CBCA9B3}" type="parTrans" cxnId="{161153D6-0679-4047-B1A2-0F83B578C68A}">
      <dgm:prSet/>
      <dgm:spPr/>
      <dgm:t>
        <a:bodyPr/>
        <a:lstStyle/>
        <a:p>
          <a:endParaRPr lang="en-US"/>
        </a:p>
      </dgm:t>
    </dgm:pt>
    <dgm:pt modelId="{31E1F3CC-E8B6-40E0-B242-B672766EBE43}" type="sibTrans" cxnId="{161153D6-0679-4047-B1A2-0F83B578C68A}">
      <dgm:prSet/>
      <dgm:spPr/>
      <dgm:t>
        <a:bodyPr/>
        <a:lstStyle/>
        <a:p>
          <a:endParaRPr lang="en-US"/>
        </a:p>
      </dgm:t>
    </dgm:pt>
    <dgm:pt modelId="{B1020D06-7CF2-4527-8DD9-172F7125BFEC}">
      <dgm:prSet phldrT="[Text]"/>
      <dgm:spPr/>
      <dgm:t>
        <a:bodyPr/>
        <a:lstStyle/>
        <a:p>
          <a:r>
            <a:rPr lang="en-US" dirty="0"/>
            <a:t>Plan for and support individual success</a:t>
          </a:r>
        </a:p>
      </dgm:t>
    </dgm:pt>
    <dgm:pt modelId="{4FD9D6F7-D9DB-4E2F-8913-208750AD0C64}" type="parTrans" cxnId="{F61F9CBF-6097-4D2F-BD39-AB122C3F218E}">
      <dgm:prSet/>
      <dgm:spPr/>
      <dgm:t>
        <a:bodyPr/>
        <a:lstStyle/>
        <a:p>
          <a:endParaRPr lang="en-US"/>
        </a:p>
      </dgm:t>
    </dgm:pt>
    <dgm:pt modelId="{50FF1270-0BB3-4124-91A6-A55B1477A942}" type="sibTrans" cxnId="{F61F9CBF-6097-4D2F-BD39-AB122C3F218E}">
      <dgm:prSet/>
      <dgm:spPr/>
      <dgm:t>
        <a:bodyPr/>
        <a:lstStyle/>
        <a:p>
          <a:endParaRPr lang="en-US"/>
        </a:p>
      </dgm:t>
    </dgm:pt>
    <dgm:pt modelId="{BC3E0ADE-2026-46EE-8027-0C7B43C87519}">
      <dgm:prSet phldrT="[Text]"/>
      <dgm:spPr/>
      <dgm:t>
        <a:bodyPr/>
        <a:lstStyle/>
        <a:p>
          <a:r>
            <a:rPr lang="en-US" dirty="0"/>
            <a:t>Increase community collaboration</a:t>
          </a:r>
        </a:p>
      </dgm:t>
    </dgm:pt>
    <dgm:pt modelId="{F4B6AF38-06CB-46EC-A267-81BAB235D199}" type="parTrans" cxnId="{6CE31345-1A87-42E3-970C-B17855B6D0BB}">
      <dgm:prSet/>
      <dgm:spPr/>
      <dgm:t>
        <a:bodyPr/>
        <a:lstStyle/>
        <a:p>
          <a:endParaRPr lang="en-US"/>
        </a:p>
      </dgm:t>
    </dgm:pt>
    <dgm:pt modelId="{23C206D0-260A-414D-BEB5-0BA36CF5DC12}" type="sibTrans" cxnId="{6CE31345-1A87-42E3-970C-B17855B6D0BB}">
      <dgm:prSet/>
      <dgm:spPr/>
      <dgm:t>
        <a:bodyPr/>
        <a:lstStyle/>
        <a:p>
          <a:endParaRPr lang="en-US"/>
        </a:p>
      </dgm:t>
    </dgm:pt>
    <dgm:pt modelId="{7E26056A-F5C4-4462-9AAE-A15E03EDA6FF}">
      <dgm:prSet phldrT="[Text]"/>
      <dgm:spPr/>
      <dgm:t>
        <a:bodyPr/>
        <a:lstStyle/>
        <a:p>
          <a:r>
            <a:rPr lang="en-US" dirty="0"/>
            <a:t>Inform first responders and law enforcement</a:t>
          </a:r>
        </a:p>
      </dgm:t>
    </dgm:pt>
    <dgm:pt modelId="{B4C9E4EF-91CA-4707-B9CF-92D9C596939E}" type="parTrans" cxnId="{5D8E1F4C-6DA6-446A-A40A-BA2B6F60A4ED}">
      <dgm:prSet/>
      <dgm:spPr/>
      <dgm:t>
        <a:bodyPr/>
        <a:lstStyle/>
        <a:p>
          <a:endParaRPr lang="en-US"/>
        </a:p>
      </dgm:t>
    </dgm:pt>
    <dgm:pt modelId="{3EE666D4-D5D7-48A0-A660-F3D44C37835F}" type="sibTrans" cxnId="{5D8E1F4C-6DA6-446A-A40A-BA2B6F60A4ED}">
      <dgm:prSet/>
      <dgm:spPr/>
      <dgm:t>
        <a:bodyPr/>
        <a:lstStyle/>
        <a:p>
          <a:endParaRPr lang="en-US"/>
        </a:p>
      </dgm:t>
    </dgm:pt>
    <dgm:pt modelId="{80B943D4-9372-46B7-A54A-46382AFCC4EF}" type="pres">
      <dgm:prSet presAssocID="{0B4FB3A2-4186-4D6D-A474-060CDCDDE9BE}" presName="Name0" presStyleCnt="0">
        <dgm:presLayoutVars>
          <dgm:dir/>
          <dgm:resizeHandles val="exact"/>
        </dgm:presLayoutVars>
      </dgm:prSet>
      <dgm:spPr/>
    </dgm:pt>
    <dgm:pt modelId="{105A3D0A-2446-493E-A4F0-A8E124CE7CC0}" type="pres">
      <dgm:prSet presAssocID="{0B4FB3A2-4186-4D6D-A474-060CDCDDE9BE}" presName="bkgdShp" presStyleLbl="alignAccFollowNode1" presStyleIdx="0" presStyleCnt="1" custLinFactNeighborX="-3135" custLinFactNeighborY="588"/>
      <dgm:spPr/>
    </dgm:pt>
    <dgm:pt modelId="{F0F7A458-1BB7-4DB6-91D0-A920827EB12F}" type="pres">
      <dgm:prSet presAssocID="{0B4FB3A2-4186-4D6D-A474-060CDCDDE9BE}" presName="linComp" presStyleCnt="0"/>
      <dgm:spPr/>
    </dgm:pt>
    <dgm:pt modelId="{BE26CD5E-8E70-4910-9C81-3E9CD6B99BBD}" type="pres">
      <dgm:prSet presAssocID="{8C7B1E31-56F6-4C2F-97B2-16DFC9216A2B}" presName="compNode" presStyleCnt="0"/>
      <dgm:spPr/>
    </dgm:pt>
    <dgm:pt modelId="{49707915-EFDA-4718-AD55-087860D670F0}" type="pres">
      <dgm:prSet presAssocID="{8C7B1E31-56F6-4C2F-97B2-16DFC9216A2B}" presName="node" presStyleLbl="node1" presStyleIdx="0" presStyleCnt="5">
        <dgm:presLayoutVars>
          <dgm:bulletEnabled val="1"/>
        </dgm:presLayoutVars>
      </dgm:prSet>
      <dgm:spPr/>
    </dgm:pt>
    <dgm:pt modelId="{C9D0C778-E4F7-4C0A-AFAA-61BF4D34BA1D}" type="pres">
      <dgm:prSet presAssocID="{8C7B1E31-56F6-4C2F-97B2-16DFC9216A2B}" presName="invisiNode" presStyleLbl="node1" presStyleIdx="0" presStyleCnt="5"/>
      <dgm:spPr/>
    </dgm:pt>
    <dgm:pt modelId="{FC35CBB6-5B1B-40E0-B482-89AA0526B93B}" type="pres">
      <dgm:prSet presAssocID="{8C7B1E31-56F6-4C2F-97B2-16DFC9216A2B}"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pt>
    <dgm:pt modelId="{AC3055FB-2BB3-4775-8D40-4FA4E0C2FB4B}" type="pres">
      <dgm:prSet presAssocID="{0B6B63E5-6029-4813-80E2-3158C61A5170}" presName="sibTrans" presStyleLbl="sibTrans2D1" presStyleIdx="0" presStyleCnt="0"/>
      <dgm:spPr/>
    </dgm:pt>
    <dgm:pt modelId="{393C6447-87C6-41FB-8DFD-780AC0B00868}" type="pres">
      <dgm:prSet presAssocID="{2C858D13-6C76-46E7-807A-D5742C6DEBD8}" presName="compNode" presStyleCnt="0"/>
      <dgm:spPr/>
    </dgm:pt>
    <dgm:pt modelId="{C8F05F06-F0CF-4AC1-AE16-AF9D1A6A16B8}" type="pres">
      <dgm:prSet presAssocID="{2C858D13-6C76-46E7-807A-D5742C6DEBD8}" presName="node" presStyleLbl="node1" presStyleIdx="1" presStyleCnt="5">
        <dgm:presLayoutVars>
          <dgm:bulletEnabled val="1"/>
        </dgm:presLayoutVars>
      </dgm:prSet>
      <dgm:spPr/>
    </dgm:pt>
    <dgm:pt modelId="{CFB34675-BB13-4E6B-A340-1D94D68B77CB}" type="pres">
      <dgm:prSet presAssocID="{2C858D13-6C76-46E7-807A-D5742C6DEBD8}" presName="invisiNode" presStyleLbl="node1" presStyleIdx="1" presStyleCnt="5"/>
      <dgm:spPr/>
    </dgm:pt>
    <dgm:pt modelId="{891A5AAF-29CB-46B6-8369-31DEDFB435B8}" type="pres">
      <dgm:prSet presAssocID="{2C858D13-6C76-46E7-807A-D5742C6DEBD8}"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1B617E82-84E3-48DD-974A-765094626647}" type="pres">
      <dgm:prSet presAssocID="{31E1F3CC-E8B6-40E0-B242-B672766EBE43}" presName="sibTrans" presStyleLbl="sibTrans2D1" presStyleIdx="0" presStyleCnt="0"/>
      <dgm:spPr/>
    </dgm:pt>
    <dgm:pt modelId="{765FBB0E-E0E7-4B38-877D-BF59F802BA23}" type="pres">
      <dgm:prSet presAssocID="{B1020D06-7CF2-4527-8DD9-172F7125BFEC}" presName="compNode" presStyleCnt="0"/>
      <dgm:spPr/>
    </dgm:pt>
    <dgm:pt modelId="{12C21EFA-79BC-4A6E-A10C-EEAFFE49D944}" type="pres">
      <dgm:prSet presAssocID="{B1020D06-7CF2-4527-8DD9-172F7125BFEC}" presName="node" presStyleLbl="node1" presStyleIdx="2" presStyleCnt="5">
        <dgm:presLayoutVars>
          <dgm:bulletEnabled val="1"/>
        </dgm:presLayoutVars>
      </dgm:prSet>
      <dgm:spPr/>
    </dgm:pt>
    <dgm:pt modelId="{6914800B-8652-464C-BA04-345C87484E2B}" type="pres">
      <dgm:prSet presAssocID="{B1020D06-7CF2-4527-8DD9-172F7125BFEC}" presName="invisiNode" presStyleLbl="node1" presStyleIdx="2" presStyleCnt="5"/>
      <dgm:spPr/>
    </dgm:pt>
    <dgm:pt modelId="{47132F96-16D6-41F2-87EC-130E7A669348}" type="pres">
      <dgm:prSet presAssocID="{B1020D06-7CF2-4527-8DD9-172F7125BFE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7F258A92-A688-4B3E-9879-7810195115A2}" type="pres">
      <dgm:prSet presAssocID="{50FF1270-0BB3-4124-91A6-A55B1477A942}" presName="sibTrans" presStyleLbl="sibTrans2D1" presStyleIdx="0" presStyleCnt="0"/>
      <dgm:spPr/>
    </dgm:pt>
    <dgm:pt modelId="{2947C90F-A2FF-4156-B50D-8829E592865C}" type="pres">
      <dgm:prSet presAssocID="{BC3E0ADE-2026-46EE-8027-0C7B43C87519}" presName="compNode" presStyleCnt="0"/>
      <dgm:spPr/>
    </dgm:pt>
    <dgm:pt modelId="{31031149-D193-49BC-B9D8-FDAA809DA51A}" type="pres">
      <dgm:prSet presAssocID="{BC3E0ADE-2026-46EE-8027-0C7B43C87519}" presName="node" presStyleLbl="node1" presStyleIdx="3" presStyleCnt="5">
        <dgm:presLayoutVars>
          <dgm:bulletEnabled val="1"/>
        </dgm:presLayoutVars>
      </dgm:prSet>
      <dgm:spPr/>
    </dgm:pt>
    <dgm:pt modelId="{D2361EA5-B1AC-4D71-A9A7-AE843B197C58}" type="pres">
      <dgm:prSet presAssocID="{BC3E0ADE-2026-46EE-8027-0C7B43C87519}" presName="invisiNode" presStyleLbl="node1" presStyleIdx="3" presStyleCnt="5"/>
      <dgm:spPr/>
    </dgm:pt>
    <dgm:pt modelId="{2B0B897A-0279-4145-AF59-CECC50D6A360}" type="pres">
      <dgm:prSet presAssocID="{BC3E0ADE-2026-46EE-8027-0C7B43C87519}"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6000" r="-66000"/>
          </a:stretch>
        </a:blipFill>
      </dgm:spPr>
    </dgm:pt>
    <dgm:pt modelId="{EFA77962-99A1-47CD-842F-917624D8FE39}" type="pres">
      <dgm:prSet presAssocID="{23C206D0-260A-414D-BEB5-0BA36CF5DC12}" presName="sibTrans" presStyleLbl="sibTrans2D1" presStyleIdx="0" presStyleCnt="0"/>
      <dgm:spPr/>
    </dgm:pt>
    <dgm:pt modelId="{ECF21E2F-D078-4541-BDE3-174F13078CCF}" type="pres">
      <dgm:prSet presAssocID="{7E26056A-F5C4-4462-9AAE-A15E03EDA6FF}" presName="compNode" presStyleCnt="0"/>
      <dgm:spPr/>
    </dgm:pt>
    <dgm:pt modelId="{4CA00CB7-815C-4E40-8FFB-79BC778571E8}" type="pres">
      <dgm:prSet presAssocID="{7E26056A-F5C4-4462-9AAE-A15E03EDA6FF}" presName="node" presStyleLbl="node1" presStyleIdx="4" presStyleCnt="5">
        <dgm:presLayoutVars>
          <dgm:bulletEnabled val="1"/>
        </dgm:presLayoutVars>
      </dgm:prSet>
      <dgm:spPr/>
    </dgm:pt>
    <dgm:pt modelId="{36442533-E35E-44C1-A318-E9EC569B17E5}" type="pres">
      <dgm:prSet presAssocID="{7E26056A-F5C4-4462-9AAE-A15E03EDA6FF}" presName="invisiNode" presStyleLbl="node1" presStyleIdx="4" presStyleCnt="5"/>
      <dgm:spPr/>
    </dgm:pt>
    <dgm:pt modelId="{B05ABA41-29F3-48A2-B437-C3CB8026B436}" type="pres">
      <dgm:prSet presAssocID="{7E26056A-F5C4-4462-9AAE-A15E03EDA6FF}"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3000" b="-23000"/>
          </a:stretch>
        </a:blipFill>
      </dgm:spPr>
    </dgm:pt>
  </dgm:ptLst>
  <dgm:cxnLst>
    <dgm:cxn modelId="{8121780F-0DC4-409E-82EA-B49A8EE0B402}" type="presOf" srcId="{0B6B63E5-6029-4813-80E2-3158C61A5170}" destId="{AC3055FB-2BB3-4775-8D40-4FA4E0C2FB4B}" srcOrd="0" destOrd="0" presId="urn:microsoft.com/office/officeart/2005/8/layout/pList2"/>
    <dgm:cxn modelId="{48224B1C-13C2-4748-AEF5-17EBD4890D92}" type="presOf" srcId="{2C858D13-6C76-46E7-807A-D5742C6DEBD8}" destId="{C8F05F06-F0CF-4AC1-AE16-AF9D1A6A16B8}" srcOrd="0" destOrd="0" presId="urn:microsoft.com/office/officeart/2005/8/layout/pList2"/>
    <dgm:cxn modelId="{43A86F1D-D482-4C21-A754-2BF790FB5FBB}" type="presOf" srcId="{B1020D06-7CF2-4527-8DD9-172F7125BFEC}" destId="{12C21EFA-79BC-4A6E-A10C-EEAFFE49D944}" srcOrd="0" destOrd="0" presId="urn:microsoft.com/office/officeart/2005/8/layout/pList2"/>
    <dgm:cxn modelId="{C1592131-D82C-4819-B022-A315E4302AD9}" type="presOf" srcId="{23C206D0-260A-414D-BEB5-0BA36CF5DC12}" destId="{EFA77962-99A1-47CD-842F-917624D8FE39}" srcOrd="0" destOrd="0" presId="urn:microsoft.com/office/officeart/2005/8/layout/pList2"/>
    <dgm:cxn modelId="{B3838234-6181-40D9-B1DA-36A5AB6FCC8C}" type="presOf" srcId="{0B4FB3A2-4186-4D6D-A474-060CDCDDE9BE}" destId="{80B943D4-9372-46B7-A54A-46382AFCC4EF}" srcOrd="0" destOrd="0" presId="urn:microsoft.com/office/officeart/2005/8/layout/pList2"/>
    <dgm:cxn modelId="{0D09F836-30B3-4084-9008-E6F6A5E1AC99}" type="presOf" srcId="{7E26056A-F5C4-4462-9AAE-A15E03EDA6FF}" destId="{4CA00CB7-815C-4E40-8FFB-79BC778571E8}" srcOrd="0" destOrd="0" presId="urn:microsoft.com/office/officeart/2005/8/layout/pList2"/>
    <dgm:cxn modelId="{6CE31345-1A87-42E3-970C-B17855B6D0BB}" srcId="{0B4FB3A2-4186-4D6D-A474-060CDCDDE9BE}" destId="{BC3E0ADE-2026-46EE-8027-0C7B43C87519}" srcOrd="3" destOrd="0" parTransId="{F4B6AF38-06CB-46EC-A267-81BAB235D199}" sibTransId="{23C206D0-260A-414D-BEB5-0BA36CF5DC12}"/>
    <dgm:cxn modelId="{5D8E1F4C-6DA6-446A-A40A-BA2B6F60A4ED}" srcId="{0B4FB3A2-4186-4D6D-A474-060CDCDDE9BE}" destId="{7E26056A-F5C4-4462-9AAE-A15E03EDA6FF}" srcOrd="4" destOrd="0" parTransId="{B4C9E4EF-91CA-4707-B9CF-92D9C596939E}" sibTransId="{3EE666D4-D5D7-48A0-A660-F3D44C37835F}"/>
    <dgm:cxn modelId="{5AE2567C-7E4C-4E2A-A842-1C13BA30665D}" type="presOf" srcId="{31E1F3CC-E8B6-40E0-B242-B672766EBE43}" destId="{1B617E82-84E3-48DD-974A-765094626647}" srcOrd="0" destOrd="0" presId="urn:microsoft.com/office/officeart/2005/8/layout/pList2"/>
    <dgm:cxn modelId="{1F4BE987-BF27-4B1C-BE88-BF2514F380E4}" type="presOf" srcId="{BC3E0ADE-2026-46EE-8027-0C7B43C87519}" destId="{31031149-D193-49BC-B9D8-FDAA809DA51A}" srcOrd="0" destOrd="0" presId="urn:microsoft.com/office/officeart/2005/8/layout/pList2"/>
    <dgm:cxn modelId="{C65B2BA4-BC95-4F49-A196-BDC2323C50F8}" srcId="{0B4FB3A2-4186-4D6D-A474-060CDCDDE9BE}" destId="{8C7B1E31-56F6-4C2F-97B2-16DFC9216A2B}" srcOrd="0" destOrd="0" parTransId="{DA0F1A75-B9A0-4328-A978-8BDA946BA3A5}" sibTransId="{0B6B63E5-6029-4813-80E2-3158C61A5170}"/>
    <dgm:cxn modelId="{2B647AB0-691B-433A-8A89-6A39E3164024}" type="presOf" srcId="{8C7B1E31-56F6-4C2F-97B2-16DFC9216A2B}" destId="{49707915-EFDA-4718-AD55-087860D670F0}" srcOrd="0" destOrd="0" presId="urn:microsoft.com/office/officeart/2005/8/layout/pList2"/>
    <dgm:cxn modelId="{F61F9CBF-6097-4D2F-BD39-AB122C3F218E}" srcId="{0B4FB3A2-4186-4D6D-A474-060CDCDDE9BE}" destId="{B1020D06-7CF2-4527-8DD9-172F7125BFEC}" srcOrd="2" destOrd="0" parTransId="{4FD9D6F7-D9DB-4E2F-8913-208750AD0C64}" sibTransId="{50FF1270-0BB3-4124-91A6-A55B1477A942}"/>
    <dgm:cxn modelId="{161153D6-0679-4047-B1A2-0F83B578C68A}" srcId="{0B4FB3A2-4186-4D6D-A474-060CDCDDE9BE}" destId="{2C858D13-6C76-46E7-807A-D5742C6DEBD8}" srcOrd="1" destOrd="0" parTransId="{598BF956-7F3F-4802-A841-5CBA0CBCA9B3}" sibTransId="{31E1F3CC-E8B6-40E0-B242-B672766EBE43}"/>
    <dgm:cxn modelId="{020A11F3-0069-4108-AF7E-45802C8C0C4B}" type="presOf" srcId="{50FF1270-0BB3-4124-91A6-A55B1477A942}" destId="{7F258A92-A688-4B3E-9879-7810195115A2}" srcOrd="0" destOrd="0" presId="urn:microsoft.com/office/officeart/2005/8/layout/pList2"/>
    <dgm:cxn modelId="{B3B54E1D-6347-4E4E-BA42-ECEBDF2D70B1}" type="presParOf" srcId="{80B943D4-9372-46B7-A54A-46382AFCC4EF}" destId="{105A3D0A-2446-493E-A4F0-A8E124CE7CC0}" srcOrd="0" destOrd="0" presId="urn:microsoft.com/office/officeart/2005/8/layout/pList2"/>
    <dgm:cxn modelId="{A7E2C144-CF9C-4402-88C3-B880DE43D987}" type="presParOf" srcId="{80B943D4-9372-46B7-A54A-46382AFCC4EF}" destId="{F0F7A458-1BB7-4DB6-91D0-A920827EB12F}" srcOrd="1" destOrd="0" presId="urn:microsoft.com/office/officeart/2005/8/layout/pList2"/>
    <dgm:cxn modelId="{91A15AE2-6FA9-4A64-ABED-23042D9DA3C4}" type="presParOf" srcId="{F0F7A458-1BB7-4DB6-91D0-A920827EB12F}" destId="{BE26CD5E-8E70-4910-9C81-3E9CD6B99BBD}" srcOrd="0" destOrd="0" presId="urn:microsoft.com/office/officeart/2005/8/layout/pList2"/>
    <dgm:cxn modelId="{D63C6834-DF06-4E3E-B7CA-E55BD6127F64}" type="presParOf" srcId="{BE26CD5E-8E70-4910-9C81-3E9CD6B99BBD}" destId="{49707915-EFDA-4718-AD55-087860D670F0}" srcOrd="0" destOrd="0" presId="urn:microsoft.com/office/officeart/2005/8/layout/pList2"/>
    <dgm:cxn modelId="{37112D46-6071-47C4-A5C9-917F8A4D7570}" type="presParOf" srcId="{BE26CD5E-8E70-4910-9C81-3E9CD6B99BBD}" destId="{C9D0C778-E4F7-4C0A-AFAA-61BF4D34BA1D}" srcOrd="1" destOrd="0" presId="urn:microsoft.com/office/officeart/2005/8/layout/pList2"/>
    <dgm:cxn modelId="{4D63227E-B520-4A3B-81E8-6D7581660FBD}" type="presParOf" srcId="{BE26CD5E-8E70-4910-9C81-3E9CD6B99BBD}" destId="{FC35CBB6-5B1B-40E0-B482-89AA0526B93B}" srcOrd="2" destOrd="0" presId="urn:microsoft.com/office/officeart/2005/8/layout/pList2"/>
    <dgm:cxn modelId="{8A897588-37AF-4981-9265-832EEB33D59F}" type="presParOf" srcId="{F0F7A458-1BB7-4DB6-91D0-A920827EB12F}" destId="{AC3055FB-2BB3-4775-8D40-4FA4E0C2FB4B}" srcOrd="1" destOrd="0" presId="urn:microsoft.com/office/officeart/2005/8/layout/pList2"/>
    <dgm:cxn modelId="{9E6E8949-7833-416C-BCEC-1706666C45A4}" type="presParOf" srcId="{F0F7A458-1BB7-4DB6-91D0-A920827EB12F}" destId="{393C6447-87C6-41FB-8DFD-780AC0B00868}" srcOrd="2" destOrd="0" presId="urn:microsoft.com/office/officeart/2005/8/layout/pList2"/>
    <dgm:cxn modelId="{D9B00269-26E1-43BA-83BF-61D9AC50277E}" type="presParOf" srcId="{393C6447-87C6-41FB-8DFD-780AC0B00868}" destId="{C8F05F06-F0CF-4AC1-AE16-AF9D1A6A16B8}" srcOrd="0" destOrd="0" presId="urn:microsoft.com/office/officeart/2005/8/layout/pList2"/>
    <dgm:cxn modelId="{42004AE2-0E99-45CF-B05B-3C67E43D9791}" type="presParOf" srcId="{393C6447-87C6-41FB-8DFD-780AC0B00868}" destId="{CFB34675-BB13-4E6B-A340-1D94D68B77CB}" srcOrd="1" destOrd="0" presId="urn:microsoft.com/office/officeart/2005/8/layout/pList2"/>
    <dgm:cxn modelId="{9CC6B21A-D523-4F9E-B6F3-FE396EEAF3C9}" type="presParOf" srcId="{393C6447-87C6-41FB-8DFD-780AC0B00868}" destId="{891A5AAF-29CB-46B6-8369-31DEDFB435B8}" srcOrd="2" destOrd="0" presId="urn:microsoft.com/office/officeart/2005/8/layout/pList2"/>
    <dgm:cxn modelId="{43383F03-D468-4CF3-B570-A3838548C33E}" type="presParOf" srcId="{F0F7A458-1BB7-4DB6-91D0-A920827EB12F}" destId="{1B617E82-84E3-48DD-974A-765094626647}" srcOrd="3" destOrd="0" presId="urn:microsoft.com/office/officeart/2005/8/layout/pList2"/>
    <dgm:cxn modelId="{7EC3B484-A94F-4E95-BA75-354833B70436}" type="presParOf" srcId="{F0F7A458-1BB7-4DB6-91D0-A920827EB12F}" destId="{765FBB0E-E0E7-4B38-877D-BF59F802BA23}" srcOrd="4" destOrd="0" presId="urn:microsoft.com/office/officeart/2005/8/layout/pList2"/>
    <dgm:cxn modelId="{4FD180D4-5EA5-4F8B-9C0A-874C53944157}" type="presParOf" srcId="{765FBB0E-E0E7-4B38-877D-BF59F802BA23}" destId="{12C21EFA-79BC-4A6E-A10C-EEAFFE49D944}" srcOrd="0" destOrd="0" presId="urn:microsoft.com/office/officeart/2005/8/layout/pList2"/>
    <dgm:cxn modelId="{13EE9B54-C0D8-4C3D-8E77-B7AAB43058DE}" type="presParOf" srcId="{765FBB0E-E0E7-4B38-877D-BF59F802BA23}" destId="{6914800B-8652-464C-BA04-345C87484E2B}" srcOrd="1" destOrd="0" presId="urn:microsoft.com/office/officeart/2005/8/layout/pList2"/>
    <dgm:cxn modelId="{DE9B1602-D8DA-4D7A-A553-DE475C0D467D}" type="presParOf" srcId="{765FBB0E-E0E7-4B38-877D-BF59F802BA23}" destId="{47132F96-16D6-41F2-87EC-130E7A669348}" srcOrd="2" destOrd="0" presId="urn:microsoft.com/office/officeart/2005/8/layout/pList2"/>
    <dgm:cxn modelId="{2A36A1C1-831D-4EB9-83F6-ED3D8F71198B}" type="presParOf" srcId="{F0F7A458-1BB7-4DB6-91D0-A920827EB12F}" destId="{7F258A92-A688-4B3E-9879-7810195115A2}" srcOrd="5" destOrd="0" presId="urn:microsoft.com/office/officeart/2005/8/layout/pList2"/>
    <dgm:cxn modelId="{5157AFD9-EE24-48E8-AE7F-04780174E9B1}" type="presParOf" srcId="{F0F7A458-1BB7-4DB6-91D0-A920827EB12F}" destId="{2947C90F-A2FF-4156-B50D-8829E592865C}" srcOrd="6" destOrd="0" presId="urn:microsoft.com/office/officeart/2005/8/layout/pList2"/>
    <dgm:cxn modelId="{08EB4D2A-811D-43F0-A9C2-C5A6F22B414D}" type="presParOf" srcId="{2947C90F-A2FF-4156-B50D-8829E592865C}" destId="{31031149-D193-49BC-B9D8-FDAA809DA51A}" srcOrd="0" destOrd="0" presId="urn:microsoft.com/office/officeart/2005/8/layout/pList2"/>
    <dgm:cxn modelId="{3E6E0486-BFA6-4BCE-B95F-03CB5E9F2E53}" type="presParOf" srcId="{2947C90F-A2FF-4156-B50D-8829E592865C}" destId="{D2361EA5-B1AC-4D71-A9A7-AE843B197C58}" srcOrd="1" destOrd="0" presId="urn:microsoft.com/office/officeart/2005/8/layout/pList2"/>
    <dgm:cxn modelId="{8EB6BB4B-09AC-4172-B8B7-A572626196FE}" type="presParOf" srcId="{2947C90F-A2FF-4156-B50D-8829E592865C}" destId="{2B0B897A-0279-4145-AF59-CECC50D6A360}" srcOrd="2" destOrd="0" presId="urn:microsoft.com/office/officeart/2005/8/layout/pList2"/>
    <dgm:cxn modelId="{279685F7-83E3-4BC6-A41C-49D92A4D47BE}" type="presParOf" srcId="{F0F7A458-1BB7-4DB6-91D0-A920827EB12F}" destId="{EFA77962-99A1-47CD-842F-917624D8FE39}" srcOrd="7" destOrd="0" presId="urn:microsoft.com/office/officeart/2005/8/layout/pList2"/>
    <dgm:cxn modelId="{466BF9D8-F594-4FAC-A0DA-87766B60945D}" type="presParOf" srcId="{F0F7A458-1BB7-4DB6-91D0-A920827EB12F}" destId="{ECF21E2F-D078-4541-BDE3-174F13078CCF}" srcOrd="8" destOrd="0" presId="urn:microsoft.com/office/officeart/2005/8/layout/pList2"/>
    <dgm:cxn modelId="{05304524-63A5-4278-AD7A-5537F490269A}" type="presParOf" srcId="{ECF21E2F-D078-4541-BDE3-174F13078CCF}" destId="{4CA00CB7-815C-4E40-8FFB-79BC778571E8}" srcOrd="0" destOrd="0" presId="urn:microsoft.com/office/officeart/2005/8/layout/pList2"/>
    <dgm:cxn modelId="{52B21C7A-830F-4E3C-90FA-BB50F2C1DC9E}" type="presParOf" srcId="{ECF21E2F-D078-4541-BDE3-174F13078CCF}" destId="{36442533-E35E-44C1-A318-E9EC569B17E5}" srcOrd="1" destOrd="0" presId="urn:microsoft.com/office/officeart/2005/8/layout/pList2"/>
    <dgm:cxn modelId="{653F3FD2-22CB-407C-AD2B-B64171083DB3}" type="presParOf" srcId="{ECF21E2F-D078-4541-BDE3-174F13078CCF}" destId="{B05ABA41-29F3-48A2-B437-C3CB8026B43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B6C426-3CCE-431F-82D5-CD0037C8A7C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72A538B-07DB-42EC-AE6B-C3C4CE172A5A}">
      <dgm:prSet/>
      <dgm:spPr/>
      <dgm:t>
        <a:bodyPr/>
        <a:lstStyle/>
        <a:p>
          <a:r>
            <a:rPr lang="en-US" b="1" dirty="0"/>
            <a:t>Individual and/or Guardian</a:t>
          </a:r>
        </a:p>
      </dgm:t>
    </dgm:pt>
    <dgm:pt modelId="{2B068DD6-6BCB-4EEF-A7B5-02773572D07D}" type="parTrans" cxnId="{E2A4E440-EE26-46A7-9E4B-9D8A9E9A400B}">
      <dgm:prSet/>
      <dgm:spPr/>
      <dgm:t>
        <a:bodyPr/>
        <a:lstStyle/>
        <a:p>
          <a:endParaRPr lang="en-US" b="1"/>
        </a:p>
      </dgm:t>
    </dgm:pt>
    <dgm:pt modelId="{5F8EBB05-3A91-40ED-824D-DBE3B098AF92}" type="sibTrans" cxnId="{E2A4E440-EE26-46A7-9E4B-9D8A9E9A400B}">
      <dgm:prSet/>
      <dgm:spPr/>
      <dgm:t>
        <a:bodyPr/>
        <a:lstStyle/>
        <a:p>
          <a:endParaRPr lang="en-US" b="1"/>
        </a:p>
      </dgm:t>
    </dgm:pt>
    <dgm:pt modelId="{8EF209C1-3429-4F4C-BB26-0462EE8BACE3}">
      <dgm:prSet/>
      <dgm:spPr/>
      <dgm:t>
        <a:bodyPr/>
        <a:lstStyle/>
        <a:p>
          <a:r>
            <a:rPr lang="en-US" b="1"/>
            <a:t>DCF</a:t>
          </a:r>
        </a:p>
      </dgm:t>
    </dgm:pt>
    <dgm:pt modelId="{985FFD3B-01ED-4C93-9DF9-86FB9147DFCA}" type="parTrans" cxnId="{993C85D4-54FB-42F5-A4A2-A0260143F1AA}">
      <dgm:prSet/>
      <dgm:spPr/>
      <dgm:t>
        <a:bodyPr/>
        <a:lstStyle/>
        <a:p>
          <a:endParaRPr lang="en-US" b="1"/>
        </a:p>
      </dgm:t>
    </dgm:pt>
    <dgm:pt modelId="{DA3B2A35-1429-4BFE-899A-1B3489A88F2F}" type="sibTrans" cxnId="{993C85D4-54FB-42F5-A4A2-A0260143F1AA}">
      <dgm:prSet/>
      <dgm:spPr/>
      <dgm:t>
        <a:bodyPr/>
        <a:lstStyle/>
        <a:p>
          <a:endParaRPr lang="en-US" b="1"/>
        </a:p>
      </dgm:t>
    </dgm:pt>
    <dgm:pt modelId="{1012D02D-A7DF-47F7-B69B-B328B9C5779D}">
      <dgm:prSet/>
      <dgm:spPr/>
      <dgm:t>
        <a:bodyPr/>
        <a:lstStyle/>
        <a:p>
          <a:r>
            <a:rPr lang="en-US" b="1"/>
            <a:t>DOC</a:t>
          </a:r>
        </a:p>
      </dgm:t>
    </dgm:pt>
    <dgm:pt modelId="{675A38C6-CB0C-4EA2-B6CE-DD6B52A4CB76}" type="parTrans" cxnId="{4101D555-0785-4E5D-B357-B1A362531313}">
      <dgm:prSet/>
      <dgm:spPr/>
      <dgm:t>
        <a:bodyPr/>
        <a:lstStyle/>
        <a:p>
          <a:endParaRPr lang="en-US" b="1"/>
        </a:p>
      </dgm:t>
    </dgm:pt>
    <dgm:pt modelId="{6C08D2B0-C579-4BCB-9D84-C149A808DDDA}" type="sibTrans" cxnId="{4101D555-0785-4E5D-B357-B1A362531313}">
      <dgm:prSet/>
      <dgm:spPr/>
      <dgm:t>
        <a:bodyPr/>
        <a:lstStyle/>
        <a:p>
          <a:endParaRPr lang="en-US" b="1"/>
        </a:p>
      </dgm:t>
    </dgm:pt>
    <dgm:pt modelId="{CAF1083E-1698-4930-A431-03D39FBA212C}">
      <dgm:prSet/>
      <dgm:spPr/>
      <dgm:t>
        <a:bodyPr/>
        <a:lstStyle/>
        <a:p>
          <a:r>
            <a:rPr lang="en-US" b="1"/>
            <a:t>Child welfare provider</a:t>
          </a:r>
        </a:p>
      </dgm:t>
    </dgm:pt>
    <dgm:pt modelId="{9897976C-ADF5-4B09-AEA5-D0F8944F70C7}" type="parTrans" cxnId="{783A8ECD-46F7-4504-B10C-98E4E6DB033B}">
      <dgm:prSet/>
      <dgm:spPr/>
      <dgm:t>
        <a:bodyPr/>
        <a:lstStyle/>
        <a:p>
          <a:endParaRPr lang="en-US" b="1"/>
        </a:p>
      </dgm:t>
    </dgm:pt>
    <dgm:pt modelId="{0E06833A-C017-4B3F-A5EC-B6E32C41A2EF}" type="sibTrans" cxnId="{783A8ECD-46F7-4504-B10C-98E4E6DB033B}">
      <dgm:prSet/>
      <dgm:spPr/>
      <dgm:t>
        <a:bodyPr/>
        <a:lstStyle/>
        <a:p>
          <a:endParaRPr lang="en-US" b="1"/>
        </a:p>
      </dgm:t>
    </dgm:pt>
    <dgm:pt modelId="{F83BE3DC-BE15-4AC7-AD68-DDDE03DDA78E}">
      <dgm:prSet/>
      <dgm:spPr/>
      <dgm:t>
        <a:bodyPr/>
        <a:lstStyle/>
        <a:p>
          <a:r>
            <a:rPr lang="en-US" b="1"/>
            <a:t>Court </a:t>
          </a:r>
        </a:p>
      </dgm:t>
    </dgm:pt>
    <dgm:pt modelId="{A306A4EC-4173-4923-A6C1-BDD701CA4181}" type="parTrans" cxnId="{8C278F00-6E82-461B-8563-2466B1587C1F}">
      <dgm:prSet/>
      <dgm:spPr/>
      <dgm:t>
        <a:bodyPr/>
        <a:lstStyle/>
        <a:p>
          <a:endParaRPr lang="en-US" b="1"/>
        </a:p>
      </dgm:t>
    </dgm:pt>
    <dgm:pt modelId="{648F28EA-7047-442E-8EAA-7B7B9A12D653}" type="sibTrans" cxnId="{8C278F00-6E82-461B-8563-2466B1587C1F}">
      <dgm:prSet/>
      <dgm:spPr/>
      <dgm:t>
        <a:bodyPr/>
        <a:lstStyle/>
        <a:p>
          <a:endParaRPr lang="en-US" b="1"/>
        </a:p>
      </dgm:t>
    </dgm:pt>
    <dgm:pt modelId="{D4B17A4A-9D0E-44AB-A562-4BE8BA90EA36}">
      <dgm:prSet/>
      <dgm:spPr/>
      <dgm:t>
        <a:bodyPr/>
        <a:lstStyle/>
        <a:p>
          <a:r>
            <a:rPr lang="en-US" b="1"/>
            <a:t>Education Services</a:t>
          </a:r>
        </a:p>
      </dgm:t>
    </dgm:pt>
    <dgm:pt modelId="{1CA809D8-2EBE-4F7E-A4F3-FE7342D3B163}" type="parTrans" cxnId="{3C8EB21F-9EF7-4A99-8902-B491629E1953}">
      <dgm:prSet/>
      <dgm:spPr/>
      <dgm:t>
        <a:bodyPr/>
        <a:lstStyle/>
        <a:p>
          <a:endParaRPr lang="en-US" b="1"/>
        </a:p>
      </dgm:t>
    </dgm:pt>
    <dgm:pt modelId="{08735B17-48D9-4DB7-90D3-3340D80408E4}" type="sibTrans" cxnId="{3C8EB21F-9EF7-4A99-8902-B491629E1953}">
      <dgm:prSet/>
      <dgm:spPr/>
      <dgm:t>
        <a:bodyPr/>
        <a:lstStyle/>
        <a:p>
          <a:endParaRPr lang="en-US" b="1"/>
        </a:p>
      </dgm:t>
    </dgm:pt>
    <dgm:pt modelId="{B8A8286D-A3FB-446B-B216-C653A21F6CFF}">
      <dgm:prSet/>
      <dgm:spPr/>
      <dgm:t>
        <a:bodyPr/>
        <a:lstStyle/>
        <a:p>
          <a:r>
            <a:rPr lang="en-US" b="1"/>
            <a:t>IDD service provider</a:t>
          </a:r>
        </a:p>
      </dgm:t>
    </dgm:pt>
    <dgm:pt modelId="{6A4399FD-1F77-4368-99A5-04B8F77A5138}" type="parTrans" cxnId="{ECD06215-F2DE-4D4C-9C97-80C68E7D3D9F}">
      <dgm:prSet/>
      <dgm:spPr/>
      <dgm:t>
        <a:bodyPr/>
        <a:lstStyle/>
        <a:p>
          <a:endParaRPr lang="en-US" b="1"/>
        </a:p>
      </dgm:t>
    </dgm:pt>
    <dgm:pt modelId="{E0B66E76-AE2D-4DE0-BDF0-1D1FCF483E77}" type="sibTrans" cxnId="{ECD06215-F2DE-4D4C-9C97-80C68E7D3D9F}">
      <dgm:prSet/>
      <dgm:spPr/>
      <dgm:t>
        <a:bodyPr/>
        <a:lstStyle/>
        <a:p>
          <a:endParaRPr lang="en-US" b="1"/>
        </a:p>
      </dgm:t>
    </dgm:pt>
    <dgm:pt modelId="{18E39F20-BB75-4DE1-B221-8BA01F582650}">
      <dgm:prSet/>
      <dgm:spPr/>
      <dgm:t>
        <a:bodyPr/>
        <a:lstStyle/>
        <a:p>
          <a:r>
            <a:rPr lang="en-US" b="1"/>
            <a:t>Mental Health service provider</a:t>
          </a:r>
        </a:p>
      </dgm:t>
    </dgm:pt>
    <dgm:pt modelId="{2973515D-A021-429E-A298-5BC25490BBAD}" type="parTrans" cxnId="{B252C93D-6797-45D9-A990-AF44CFC7DA3E}">
      <dgm:prSet/>
      <dgm:spPr/>
      <dgm:t>
        <a:bodyPr/>
        <a:lstStyle/>
        <a:p>
          <a:endParaRPr lang="en-US" b="1"/>
        </a:p>
      </dgm:t>
    </dgm:pt>
    <dgm:pt modelId="{CEC689B9-D259-4CF1-A8B3-10DD2EA02D94}" type="sibTrans" cxnId="{B252C93D-6797-45D9-A990-AF44CFC7DA3E}">
      <dgm:prSet/>
      <dgm:spPr/>
      <dgm:t>
        <a:bodyPr/>
        <a:lstStyle/>
        <a:p>
          <a:endParaRPr lang="en-US" b="1"/>
        </a:p>
      </dgm:t>
    </dgm:pt>
    <dgm:pt modelId="{E2183000-9A10-4FB4-9E0E-50BC1C10E1A4}">
      <dgm:prSet/>
      <dgm:spPr/>
      <dgm:t>
        <a:bodyPr/>
        <a:lstStyle/>
        <a:p>
          <a:r>
            <a:rPr lang="en-US" b="1"/>
            <a:t>MDT/Cross-Over Youth Practice Model</a:t>
          </a:r>
        </a:p>
      </dgm:t>
    </dgm:pt>
    <dgm:pt modelId="{3B5D4E97-DFF5-4435-9CD3-E3393A421CD2}" type="parTrans" cxnId="{E3D3AB6C-273C-4265-B4FB-6DD159876BE0}">
      <dgm:prSet/>
      <dgm:spPr/>
      <dgm:t>
        <a:bodyPr/>
        <a:lstStyle/>
        <a:p>
          <a:endParaRPr lang="en-US" b="1"/>
        </a:p>
      </dgm:t>
    </dgm:pt>
    <dgm:pt modelId="{F19B626F-D4C6-4AB0-B726-6FFC38086053}" type="sibTrans" cxnId="{E3D3AB6C-273C-4265-B4FB-6DD159876BE0}">
      <dgm:prSet/>
      <dgm:spPr/>
      <dgm:t>
        <a:bodyPr/>
        <a:lstStyle/>
        <a:p>
          <a:endParaRPr lang="en-US" b="1"/>
        </a:p>
      </dgm:t>
    </dgm:pt>
    <dgm:pt modelId="{66A104D7-4808-4362-A37E-855D37140827}" type="pres">
      <dgm:prSet presAssocID="{23B6C426-3CCE-431F-82D5-CD0037C8A7CC}" presName="diagram" presStyleCnt="0">
        <dgm:presLayoutVars>
          <dgm:dir/>
          <dgm:resizeHandles val="exact"/>
        </dgm:presLayoutVars>
      </dgm:prSet>
      <dgm:spPr/>
    </dgm:pt>
    <dgm:pt modelId="{5FDDEFED-E8A2-4977-957B-C5FC350DBC61}" type="pres">
      <dgm:prSet presAssocID="{A72A538B-07DB-42EC-AE6B-C3C4CE172A5A}" presName="node" presStyleLbl="node1" presStyleIdx="0" presStyleCnt="9">
        <dgm:presLayoutVars>
          <dgm:bulletEnabled val="1"/>
        </dgm:presLayoutVars>
      </dgm:prSet>
      <dgm:spPr/>
    </dgm:pt>
    <dgm:pt modelId="{CCD9A214-71FB-41E5-87A8-FF4F9D99E92E}" type="pres">
      <dgm:prSet presAssocID="{5F8EBB05-3A91-40ED-824D-DBE3B098AF92}" presName="sibTrans" presStyleCnt="0"/>
      <dgm:spPr/>
    </dgm:pt>
    <dgm:pt modelId="{188646D7-9BE0-4CEA-8A8A-CABEAD33B590}" type="pres">
      <dgm:prSet presAssocID="{8EF209C1-3429-4F4C-BB26-0462EE8BACE3}" presName="node" presStyleLbl="node1" presStyleIdx="1" presStyleCnt="9">
        <dgm:presLayoutVars>
          <dgm:bulletEnabled val="1"/>
        </dgm:presLayoutVars>
      </dgm:prSet>
      <dgm:spPr/>
    </dgm:pt>
    <dgm:pt modelId="{A0FE2DF0-DCB8-4090-BAE3-0E014557094A}" type="pres">
      <dgm:prSet presAssocID="{DA3B2A35-1429-4BFE-899A-1B3489A88F2F}" presName="sibTrans" presStyleCnt="0"/>
      <dgm:spPr/>
    </dgm:pt>
    <dgm:pt modelId="{2B183343-01AD-4D33-A575-79D67975BADD}" type="pres">
      <dgm:prSet presAssocID="{1012D02D-A7DF-47F7-B69B-B328B9C5779D}" presName="node" presStyleLbl="node1" presStyleIdx="2" presStyleCnt="9">
        <dgm:presLayoutVars>
          <dgm:bulletEnabled val="1"/>
        </dgm:presLayoutVars>
      </dgm:prSet>
      <dgm:spPr/>
    </dgm:pt>
    <dgm:pt modelId="{45AE06D0-76F3-4140-BA6D-E0D608C767B7}" type="pres">
      <dgm:prSet presAssocID="{6C08D2B0-C579-4BCB-9D84-C149A808DDDA}" presName="sibTrans" presStyleCnt="0"/>
      <dgm:spPr/>
    </dgm:pt>
    <dgm:pt modelId="{DADB3BA5-7560-43D2-B0E3-F2FFDE179FFD}" type="pres">
      <dgm:prSet presAssocID="{CAF1083E-1698-4930-A431-03D39FBA212C}" presName="node" presStyleLbl="node1" presStyleIdx="3" presStyleCnt="9">
        <dgm:presLayoutVars>
          <dgm:bulletEnabled val="1"/>
        </dgm:presLayoutVars>
      </dgm:prSet>
      <dgm:spPr/>
    </dgm:pt>
    <dgm:pt modelId="{F038E878-499A-448F-A48E-C21AB3789891}" type="pres">
      <dgm:prSet presAssocID="{0E06833A-C017-4B3F-A5EC-B6E32C41A2EF}" presName="sibTrans" presStyleCnt="0"/>
      <dgm:spPr/>
    </dgm:pt>
    <dgm:pt modelId="{F1269B08-CD15-4FD0-8F68-6712EA856EED}" type="pres">
      <dgm:prSet presAssocID="{F83BE3DC-BE15-4AC7-AD68-DDDE03DDA78E}" presName="node" presStyleLbl="node1" presStyleIdx="4" presStyleCnt="9">
        <dgm:presLayoutVars>
          <dgm:bulletEnabled val="1"/>
        </dgm:presLayoutVars>
      </dgm:prSet>
      <dgm:spPr/>
    </dgm:pt>
    <dgm:pt modelId="{01812EEF-8B51-4BE7-82A6-C052489873B3}" type="pres">
      <dgm:prSet presAssocID="{648F28EA-7047-442E-8EAA-7B7B9A12D653}" presName="sibTrans" presStyleCnt="0"/>
      <dgm:spPr/>
    </dgm:pt>
    <dgm:pt modelId="{B61F4CFE-7FA8-4D5C-8758-FB1A0278D423}" type="pres">
      <dgm:prSet presAssocID="{D4B17A4A-9D0E-44AB-A562-4BE8BA90EA36}" presName="node" presStyleLbl="node1" presStyleIdx="5" presStyleCnt="9">
        <dgm:presLayoutVars>
          <dgm:bulletEnabled val="1"/>
        </dgm:presLayoutVars>
      </dgm:prSet>
      <dgm:spPr/>
    </dgm:pt>
    <dgm:pt modelId="{A5FD0DAD-B5C2-4650-9EC6-2C163A647D5A}" type="pres">
      <dgm:prSet presAssocID="{08735B17-48D9-4DB7-90D3-3340D80408E4}" presName="sibTrans" presStyleCnt="0"/>
      <dgm:spPr/>
    </dgm:pt>
    <dgm:pt modelId="{9CA812E2-9F1C-420B-B0B1-C0FB1AE866C1}" type="pres">
      <dgm:prSet presAssocID="{B8A8286D-A3FB-446B-B216-C653A21F6CFF}" presName="node" presStyleLbl="node1" presStyleIdx="6" presStyleCnt="9">
        <dgm:presLayoutVars>
          <dgm:bulletEnabled val="1"/>
        </dgm:presLayoutVars>
      </dgm:prSet>
      <dgm:spPr/>
    </dgm:pt>
    <dgm:pt modelId="{4A5D88BF-739A-49F3-A9BF-15971FEDA9C2}" type="pres">
      <dgm:prSet presAssocID="{E0B66E76-AE2D-4DE0-BDF0-1D1FCF483E77}" presName="sibTrans" presStyleCnt="0"/>
      <dgm:spPr/>
    </dgm:pt>
    <dgm:pt modelId="{836863DE-F8C8-4065-BE74-C3E5915B2D1B}" type="pres">
      <dgm:prSet presAssocID="{18E39F20-BB75-4DE1-B221-8BA01F582650}" presName="node" presStyleLbl="node1" presStyleIdx="7" presStyleCnt="9">
        <dgm:presLayoutVars>
          <dgm:bulletEnabled val="1"/>
        </dgm:presLayoutVars>
      </dgm:prSet>
      <dgm:spPr/>
    </dgm:pt>
    <dgm:pt modelId="{901967CC-D560-4321-BA90-CE9A612A52C1}" type="pres">
      <dgm:prSet presAssocID="{CEC689B9-D259-4CF1-A8B3-10DD2EA02D94}" presName="sibTrans" presStyleCnt="0"/>
      <dgm:spPr/>
    </dgm:pt>
    <dgm:pt modelId="{5E01345F-E8A0-4BE4-AE01-DCEFE966399F}" type="pres">
      <dgm:prSet presAssocID="{E2183000-9A10-4FB4-9E0E-50BC1C10E1A4}" presName="node" presStyleLbl="node1" presStyleIdx="8" presStyleCnt="9">
        <dgm:presLayoutVars>
          <dgm:bulletEnabled val="1"/>
        </dgm:presLayoutVars>
      </dgm:prSet>
      <dgm:spPr/>
    </dgm:pt>
  </dgm:ptLst>
  <dgm:cxnLst>
    <dgm:cxn modelId="{8C278F00-6E82-461B-8563-2466B1587C1F}" srcId="{23B6C426-3CCE-431F-82D5-CD0037C8A7CC}" destId="{F83BE3DC-BE15-4AC7-AD68-DDDE03DDA78E}" srcOrd="4" destOrd="0" parTransId="{A306A4EC-4173-4923-A6C1-BDD701CA4181}" sibTransId="{648F28EA-7047-442E-8EAA-7B7B9A12D653}"/>
    <dgm:cxn modelId="{1E20CD05-8FD1-4D4C-823E-5B154799BF77}" type="presOf" srcId="{23B6C426-3CCE-431F-82D5-CD0037C8A7CC}" destId="{66A104D7-4808-4362-A37E-855D37140827}" srcOrd="0" destOrd="0" presId="urn:microsoft.com/office/officeart/2005/8/layout/default"/>
    <dgm:cxn modelId="{ECD06215-F2DE-4D4C-9C97-80C68E7D3D9F}" srcId="{23B6C426-3CCE-431F-82D5-CD0037C8A7CC}" destId="{B8A8286D-A3FB-446B-B216-C653A21F6CFF}" srcOrd="6" destOrd="0" parTransId="{6A4399FD-1F77-4368-99A5-04B8F77A5138}" sibTransId="{E0B66E76-AE2D-4DE0-BDF0-1D1FCF483E77}"/>
    <dgm:cxn modelId="{3C8EB21F-9EF7-4A99-8902-B491629E1953}" srcId="{23B6C426-3CCE-431F-82D5-CD0037C8A7CC}" destId="{D4B17A4A-9D0E-44AB-A562-4BE8BA90EA36}" srcOrd="5" destOrd="0" parTransId="{1CA809D8-2EBE-4F7E-A4F3-FE7342D3B163}" sibTransId="{08735B17-48D9-4DB7-90D3-3340D80408E4}"/>
    <dgm:cxn modelId="{B252C93D-6797-45D9-A990-AF44CFC7DA3E}" srcId="{23B6C426-3CCE-431F-82D5-CD0037C8A7CC}" destId="{18E39F20-BB75-4DE1-B221-8BA01F582650}" srcOrd="7" destOrd="0" parTransId="{2973515D-A021-429E-A298-5BC25490BBAD}" sibTransId="{CEC689B9-D259-4CF1-A8B3-10DD2EA02D94}"/>
    <dgm:cxn modelId="{E2A4E440-EE26-46A7-9E4B-9D8A9E9A400B}" srcId="{23B6C426-3CCE-431F-82D5-CD0037C8A7CC}" destId="{A72A538B-07DB-42EC-AE6B-C3C4CE172A5A}" srcOrd="0" destOrd="0" parTransId="{2B068DD6-6BCB-4EEF-A7B5-02773572D07D}" sibTransId="{5F8EBB05-3A91-40ED-824D-DBE3B098AF92}"/>
    <dgm:cxn modelId="{66A91242-3BE5-42EB-A52F-91CD1ADDAB4C}" type="presOf" srcId="{18E39F20-BB75-4DE1-B221-8BA01F582650}" destId="{836863DE-F8C8-4065-BE74-C3E5915B2D1B}" srcOrd="0" destOrd="0" presId="urn:microsoft.com/office/officeart/2005/8/layout/default"/>
    <dgm:cxn modelId="{89EF8643-3406-4DD2-B6F6-78946E037DD7}" type="presOf" srcId="{CAF1083E-1698-4930-A431-03D39FBA212C}" destId="{DADB3BA5-7560-43D2-B0E3-F2FFDE179FFD}" srcOrd="0" destOrd="0" presId="urn:microsoft.com/office/officeart/2005/8/layout/default"/>
    <dgm:cxn modelId="{E3D3AB6C-273C-4265-B4FB-6DD159876BE0}" srcId="{23B6C426-3CCE-431F-82D5-CD0037C8A7CC}" destId="{E2183000-9A10-4FB4-9E0E-50BC1C10E1A4}" srcOrd="8" destOrd="0" parTransId="{3B5D4E97-DFF5-4435-9CD3-E3393A421CD2}" sibTransId="{F19B626F-D4C6-4AB0-B726-6FFC38086053}"/>
    <dgm:cxn modelId="{0186BD71-ABD3-4989-B8C9-427D858F4BF7}" type="presOf" srcId="{A72A538B-07DB-42EC-AE6B-C3C4CE172A5A}" destId="{5FDDEFED-E8A2-4977-957B-C5FC350DBC61}" srcOrd="0" destOrd="0" presId="urn:microsoft.com/office/officeart/2005/8/layout/default"/>
    <dgm:cxn modelId="{261D2C73-659F-4412-A398-C82B4D4A2241}" type="presOf" srcId="{D4B17A4A-9D0E-44AB-A562-4BE8BA90EA36}" destId="{B61F4CFE-7FA8-4D5C-8758-FB1A0278D423}" srcOrd="0" destOrd="0" presId="urn:microsoft.com/office/officeart/2005/8/layout/default"/>
    <dgm:cxn modelId="{4101D555-0785-4E5D-B357-B1A362531313}" srcId="{23B6C426-3CCE-431F-82D5-CD0037C8A7CC}" destId="{1012D02D-A7DF-47F7-B69B-B328B9C5779D}" srcOrd="2" destOrd="0" parTransId="{675A38C6-CB0C-4EA2-B6CE-DD6B52A4CB76}" sibTransId="{6C08D2B0-C579-4BCB-9D84-C149A808DDDA}"/>
    <dgm:cxn modelId="{28FD0957-BEB8-4A33-8FA9-E9BF886CD0BF}" type="presOf" srcId="{1012D02D-A7DF-47F7-B69B-B328B9C5779D}" destId="{2B183343-01AD-4D33-A575-79D67975BADD}" srcOrd="0" destOrd="0" presId="urn:microsoft.com/office/officeart/2005/8/layout/default"/>
    <dgm:cxn modelId="{59CBDF58-6E8E-44B5-88BE-2F4C6D3FDFA5}" type="presOf" srcId="{E2183000-9A10-4FB4-9E0E-50BC1C10E1A4}" destId="{5E01345F-E8A0-4BE4-AE01-DCEFE966399F}" srcOrd="0" destOrd="0" presId="urn:microsoft.com/office/officeart/2005/8/layout/default"/>
    <dgm:cxn modelId="{BB23458F-A699-4CFB-872F-AD8BDEAF2D70}" type="presOf" srcId="{8EF209C1-3429-4F4C-BB26-0462EE8BACE3}" destId="{188646D7-9BE0-4CEA-8A8A-CABEAD33B590}" srcOrd="0" destOrd="0" presId="urn:microsoft.com/office/officeart/2005/8/layout/default"/>
    <dgm:cxn modelId="{F3BF44B0-D426-49CD-9C91-D2FEE6A8D159}" type="presOf" srcId="{F83BE3DC-BE15-4AC7-AD68-DDDE03DDA78E}" destId="{F1269B08-CD15-4FD0-8F68-6712EA856EED}" srcOrd="0" destOrd="0" presId="urn:microsoft.com/office/officeart/2005/8/layout/default"/>
    <dgm:cxn modelId="{783A8ECD-46F7-4504-B10C-98E4E6DB033B}" srcId="{23B6C426-3CCE-431F-82D5-CD0037C8A7CC}" destId="{CAF1083E-1698-4930-A431-03D39FBA212C}" srcOrd="3" destOrd="0" parTransId="{9897976C-ADF5-4B09-AEA5-D0F8944F70C7}" sibTransId="{0E06833A-C017-4B3F-A5EC-B6E32C41A2EF}"/>
    <dgm:cxn modelId="{993C85D4-54FB-42F5-A4A2-A0260143F1AA}" srcId="{23B6C426-3CCE-431F-82D5-CD0037C8A7CC}" destId="{8EF209C1-3429-4F4C-BB26-0462EE8BACE3}" srcOrd="1" destOrd="0" parTransId="{985FFD3B-01ED-4C93-9DF9-86FB9147DFCA}" sibTransId="{DA3B2A35-1429-4BFE-899A-1B3489A88F2F}"/>
    <dgm:cxn modelId="{58E742FD-8208-452E-8B65-4BD7927A53F7}" type="presOf" srcId="{B8A8286D-A3FB-446B-B216-C653A21F6CFF}" destId="{9CA812E2-9F1C-420B-B0B1-C0FB1AE866C1}" srcOrd="0" destOrd="0" presId="urn:microsoft.com/office/officeart/2005/8/layout/default"/>
    <dgm:cxn modelId="{C8E2A711-7B73-4966-B5C3-66C07E292D7E}" type="presParOf" srcId="{66A104D7-4808-4362-A37E-855D37140827}" destId="{5FDDEFED-E8A2-4977-957B-C5FC350DBC61}" srcOrd="0" destOrd="0" presId="urn:microsoft.com/office/officeart/2005/8/layout/default"/>
    <dgm:cxn modelId="{26E23278-4F9C-42A1-B7E9-800B73C402A2}" type="presParOf" srcId="{66A104D7-4808-4362-A37E-855D37140827}" destId="{CCD9A214-71FB-41E5-87A8-FF4F9D99E92E}" srcOrd="1" destOrd="0" presId="urn:microsoft.com/office/officeart/2005/8/layout/default"/>
    <dgm:cxn modelId="{661FB2F7-1F4D-43B7-9FFC-2F1A2DDE1BC8}" type="presParOf" srcId="{66A104D7-4808-4362-A37E-855D37140827}" destId="{188646D7-9BE0-4CEA-8A8A-CABEAD33B590}" srcOrd="2" destOrd="0" presId="urn:microsoft.com/office/officeart/2005/8/layout/default"/>
    <dgm:cxn modelId="{82D91FF0-DFF9-4CEC-81F6-D4A58B3749F7}" type="presParOf" srcId="{66A104D7-4808-4362-A37E-855D37140827}" destId="{A0FE2DF0-DCB8-4090-BAE3-0E014557094A}" srcOrd="3" destOrd="0" presId="urn:microsoft.com/office/officeart/2005/8/layout/default"/>
    <dgm:cxn modelId="{A67588BA-F415-47EE-B891-38A5061E534C}" type="presParOf" srcId="{66A104D7-4808-4362-A37E-855D37140827}" destId="{2B183343-01AD-4D33-A575-79D67975BADD}" srcOrd="4" destOrd="0" presId="urn:microsoft.com/office/officeart/2005/8/layout/default"/>
    <dgm:cxn modelId="{2754A2A2-0D74-4BFD-AD10-1353C104E126}" type="presParOf" srcId="{66A104D7-4808-4362-A37E-855D37140827}" destId="{45AE06D0-76F3-4140-BA6D-E0D608C767B7}" srcOrd="5" destOrd="0" presId="urn:microsoft.com/office/officeart/2005/8/layout/default"/>
    <dgm:cxn modelId="{1EE71C85-9E07-4AEF-80C7-9C2CF0E5CB19}" type="presParOf" srcId="{66A104D7-4808-4362-A37E-855D37140827}" destId="{DADB3BA5-7560-43D2-B0E3-F2FFDE179FFD}" srcOrd="6" destOrd="0" presId="urn:microsoft.com/office/officeart/2005/8/layout/default"/>
    <dgm:cxn modelId="{CC2C7ADF-51E6-4775-ABBA-EC867945DCB2}" type="presParOf" srcId="{66A104D7-4808-4362-A37E-855D37140827}" destId="{F038E878-499A-448F-A48E-C21AB3789891}" srcOrd="7" destOrd="0" presId="urn:microsoft.com/office/officeart/2005/8/layout/default"/>
    <dgm:cxn modelId="{36F996CA-C492-47DB-8DED-5841035AE93F}" type="presParOf" srcId="{66A104D7-4808-4362-A37E-855D37140827}" destId="{F1269B08-CD15-4FD0-8F68-6712EA856EED}" srcOrd="8" destOrd="0" presId="urn:microsoft.com/office/officeart/2005/8/layout/default"/>
    <dgm:cxn modelId="{035E014E-DAB4-4E91-AA72-B988282644B7}" type="presParOf" srcId="{66A104D7-4808-4362-A37E-855D37140827}" destId="{01812EEF-8B51-4BE7-82A6-C052489873B3}" srcOrd="9" destOrd="0" presId="urn:microsoft.com/office/officeart/2005/8/layout/default"/>
    <dgm:cxn modelId="{5354FDBC-9E9F-4044-B7E7-7FFE3FB45F32}" type="presParOf" srcId="{66A104D7-4808-4362-A37E-855D37140827}" destId="{B61F4CFE-7FA8-4D5C-8758-FB1A0278D423}" srcOrd="10" destOrd="0" presId="urn:microsoft.com/office/officeart/2005/8/layout/default"/>
    <dgm:cxn modelId="{9BD1ECD9-114E-49BC-820F-449DF7D9BAEC}" type="presParOf" srcId="{66A104D7-4808-4362-A37E-855D37140827}" destId="{A5FD0DAD-B5C2-4650-9EC6-2C163A647D5A}" srcOrd="11" destOrd="0" presId="urn:microsoft.com/office/officeart/2005/8/layout/default"/>
    <dgm:cxn modelId="{04DC8C98-036A-447A-8632-DB544505DB54}" type="presParOf" srcId="{66A104D7-4808-4362-A37E-855D37140827}" destId="{9CA812E2-9F1C-420B-B0B1-C0FB1AE866C1}" srcOrd="12" destOrd="0" presId="urn:microsoft.com/office/officeart/2005/8/layout/default"/>
    <dgm:cxn modelId="{2474F0B2-A5EE-4CAD-8D60-9C41EA33FCF8}" type="presParOf" srcId="{66A104D7-4808-4362-A37E-855D37140827}" destId="{4A5D88BF-739A-49F3-A9BF-15971FEDA9C2}" srcOrd="13" destOrd="0" presId="urn:microsoft.com/office/officeart/2005/8/layout/default"/>
    <dgm:cxn modelId="{062C4B8D-47A9-4C23-B4AB-BF7C0D189BB1}" type="presParOf" srcId="{66A104D7-4808-4362-A37E-855D37140827}" destId="{836863DE-F8C8-4065-BE74-C3E5915B2D1B}" srcOrd="14" destOrd="0" presId="urn:microsoft.com/office/officeart/2005/8/layout/default"/>
    <dgm:cxn modelId="{0FF16AE6-4A5F-4857-B293-0AA76E816E8F}" type="presParOf" srcId="{66A104D7-4808-4362-A37E-855D37140827}" destId="{901967CC-D560-4321-BA90-CE9A612A52C1}" srcOrd="15" destOrd="0" presId="urn:microsoft.com/office/officeart/2005/8/layout/default"/>
    <dgm:cxn modelId="{FDAC6052-411A-43B0-AFD3-26A2332AAEB1}" type="presParOf" srcId="{66A104D7-4808-4362-A37E-855D37140827}" destId="{5E01345F-E8A0-4BE4-AE01-DCEFE966399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BBDE1D-B170-41C8-B2E9-5D10D0579A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EB2AAD-EC79-413E-8BFC-954DC8E22275}">
      <dgm:prSet/>
      <dgm:spPr/>
      <dgm:t>
        <a:bodyPr/>
        <a:lstStyle/>
        <a:p>
          <a:r>
            <a:rPr lang="en-US" b="1"/>
            <a:t>Same-Day Assessment Considerations: </a:t>
          </a:r>
          <a:endParaRPr lang="en-US"/>
        </a:p>
      </dgm:t>
    </dgm:pt>
    <dgm:pt modelId="{24B83564-28C1-46D8-8867-97D4A03BDBBA}" type="parTrans" cxnId="{AE384AC6-D4E8-42E1-B173-E2FF7110D8EA}">
      <dgm:prSet/>
      <dgm:spPr/>
      <dgm:t>
        <a:bodyPr/>
        <a:lstStyle/>
        <a:p>
          <a:endParaRPr lang="en-US"/>
        </a:p>
      </dgm:t>
    </dgm:pt>
    <dgm:pt modelId="{1D73664F-7125-405C-AE50-ACAD8D97B0F4}" type="sibTrans" cxnId="{AE384AC6-D4E8-42E1-B173-E2FF7110D8EA}">
      <dgm:prSet/>
      <dgm:spPr/>
      <dgm:t>
        <a:bodyPr/>
        <a:lstStyle/>
        <a:p>
          <a:endParaRPr lang="en-US"/>
        </a:p>
      </dgm:t>
    </dgm:pt>
    <dgm:pt modelId="{00F8327B-01D3-4084-806E-656BC11A4F9D}">
      <dgm:prSet/>
      <dgm:spPr/>
      <dgm:t>
        <a:bodyPr/>
        <a:lstStyle/>
        <a:p>
          <a:r>
            <a:rPr lang="en-US" b="1" dirty="0"/>
            <a:t>First come, first served basis</a:t>
          </a:r>
          <a:endParaRPr lang="en-US" dirty="0"/>
        </a:p>
      </dgm:t>
    </dgm:pt>
    <dgm:pt modelId="{4A50DA42-881F-43CD-A744-CA5E896CC93B}" type="parTrans" cxnId="{AB0BAF1C-7756-43A7-9535-7C541573D0D0}">
      <dgm:prSet/>
      <dgm:spPr/>
      <dgm:t>
        <a:bodyPr/>
        <a:lstStyle/>
        <a:p>
          <a:endParaRPr lang="en-US"/>
        </a:p>
      </dgm:t>
    </dgm:pt>
    <dgm:pt modelId="{C4B644FB-3293-4F03-8D89-84FDDC397BBB}" type="sibTrans" cxnId="{AB0BAF1C-7756-43A7-9535-7C541573D0D0}">
      <dgm:prSet/>
      <dgm:spPr/>
      <dgm:t>
        <a:bodyPr/>
        <a:lstStyle/>
        <a:p>
          <a:endParaRPr lang="en-US"/>
        </a:p>
      </dgm:t>
    </dgm:pt>
    <dgm:pt modelId="{48762473-7F41-4A9E-A7DC-F1D21050DE11}">
      <dgm:prSet/>
      <dgm:spPr/>
      <dgm:t>
        <a:bodyPr/>
        <a:lstStyle/>
        <a:p>
          <a:r>
            <a:rPr lang="en-US" b="1"/>
            <a:t>Not guaranteed</a:t>
          </a:r>
          <a:endParaRPr lang="en-US"/>
        </a:p>
      </dgm:t>
    </dgm:pt>
    <dgm:pt modelId="{37FB915B-7714-4234-9C9C-3FA1E3276737}" type="parTrans" cxnId="{FF723A77-126C-4F14-A415-4E5BACE4DF62}">
      <dgm:prSet/>
      <dgm:spPr/>
      <dgm:t>
        <a:bodyPr/>
        <a:lstStyle/>
        <a:p>
          <a:endParaRPr lang="en-US"/>
        </a:p>
      </dgm:t>
    </dgm:pt>
    <dgm:pt modelId="{6436C078-A0C0-4E19-9538-A9D27A4E329C}" type="sibTrans" cxnId="{FF723A77-126C-4F14-A415-4E5BACE4DF62}">
      <dgm:prSet/>
      <dgm:spPr/>
      <dgm:t>
        <a:bodyPr/>
        <a:lstStyle/>
        <a:p>
          <a:endParaRPr lang="en-US"/>
        </a:p>
      </dgm:t>
    </dgm:pt>
    <dgm:pt modelId="{56BD8D89-32B7-4537-A8B5-1900D21FC845}">
      <dgm:prSet/>
      <dgm:spPr/>
      <dgm:t>
        <a:bodyPr/>
        <a:lstStyle/>
        <a:p>
          <a:r>
            <a:rPr lang="en-US" b="1"/>
            <a:t>If unable to see same-day, options will be given</a:t>
          </a:r>
          <a:endParaRPr lang="en-US"/>
        </a:p>
      </dgm:t>
    </dgm:pt>
    <dgm:pt modelId="{B21385D6-1F9A-4C66-A7ED-919BAA48976A}" type="parTrans" cxnId="{3DFA6D09-71AB-44F9-81E1-E67B7C7B272E}">
      <dgm:prSet/>
      <dgm:spPr/>
      <dgm:t>
        <a:bodyPr/>
        <a:lstStyle/>
        <a:p>
          <a:endParaRPr lang="en-US"/>
        </a:p>
      </dgm:t>
    </dgm:pt>
    <dgm:pt modelId="{E027F91D-750C-4183-B267-70A1035EDB3E}" type="sibTrans" cxnId="{3DFA6D09-71AB-44F9-81E1-E67B7C7B272E}">
      <dgm:prSet/>
      <dgm:spPr/>
      <dgm:t>
        <a:bodyPr/>
        <a:lstStyle/>
        <a:p>
          <a:endParaRPr lang="en-US"/>
        </a:p>
      </dgm:t>
    </dgm:pt>
    <dgm:pt modelId="{229D9642-C311-44EB-99C8-3CAD7D10B698}">
      <dgm:prSet/>
      <dgm:spPr/>
      <dgm:t>
        <a:bodyPr/>
        <a:lstStyle/>
        <a:p>
          <a:r>
            <a:rPr lang="en-US" b="1" i="0"/>
            <a:t>Anyone can refer to COMCARE</a:t>
          </a:r>
          <a:endParaRPr lang="en-US"/>
        </a:p>
      </dgm:t>
    </dgm:pt>
    <dgm:pt modelId="{D9F918ED-21DB-4EC6-9536-084761CA2C07}" type="parTrans" cxnId="{C32783AA-533A-4CF1-9918-5D8683218696}">
      <dgm:prSet/>
      <dgm:spPr/>
      <dgm:t>
        <a:bodyPr/>
        <a:lstStyle/>
        <a:p>
          <a:endParaRPr lang="en-US"/>
        </a:p>
      </dgm:t>
    </dgm:pt>
    <dgm:pt modelId="{C5F82A78-F222-482B-BCBD-226D4D45B1C4}" type="sibTrans" cxnId="{C32783AA-533A-4CF1-9918-5D8683218696}">
      <dgm:prSet/>
      <dgm:spPr/>
      <dgm:t>
        <a:bodyPr/>
        <a:lstStyle/>
        <a:p>
          <a:endParaRPr lang="en-US"/>
        </a:p>
      </dgm:t>
    </dgm:pt>
    <dgm:pt modelId="{44C2C004-DBA3-4FE1-B627-ECA5B0BE7697}">
      <dgm:prSet/>
      <dgm:spPr/>
      <dgm:t>
        <a:bodyPr/>
        <a:lstStyle/>
        <a:p>
          <a:r>
            <a:rPr lang="en-US" b="1" i="0"/>
            <a:t>What to Expect:</a:t>
          </a:r>
          <a:endParaRPr lang="en-US"/>
        </a:p>
      </dgm:t>
    </dgm:pt>
    <dgm:pt modelId="{B783CD0F-C42B-44F1-B2BD-7CB05A6FB083}" type="parTrans" cxnId="{26762C92-B12D-42FE-B914-F40DD017C52C}">
      <dgm:prSet/>
      <dgm:spPr/>
      <dgm:t>
        <a:bodyPr/>
        <a:lstStyle/>
        <a:p>
          <a:endParaRPr lang="en-US"/>
        </a:p>
      </dgm:t>
    </dgm:pt>
    <dgm:pt modelId="{F8D01E19-39C3-466C-B361-06CEAB5F89AD}" type="sibTrans" cxnId="{26762C92-B12D-42FE-B914-F40DD017C52C}">
      <dgm:prSet/>
      <dgm:spPr/>
      <dgm:t>
        <a:bodyPr/>
        <a:lstStyle/>
        <a:p>
          <a:endParaRPr lang="en-US"/>
        </a:p>
      </dgm:t>
    </dgm:pt>
    <dgm:pt modelId="{01FAEC14-C8F2-46E0-A8E1-045F5B5B2159}">
      <dgm:prSet/>
      <dgm:spPr/>
      <dgm:t>
        <a:bodyPr/>
        <a:lstStyle/>
        <a:p>
          <a:r>
            <a:rPr lang="en-US" b="0" i="0" dirty="0"/>
            <a:t>About 45 minutes to 2 hours, once with a clinician</a:t>
          </a:r>
          <a:endParaRPr lang="en-US" dirty="0"/>
        </a:p>
      </dgm:t>
    </dgm:pt>
    <dgm:pt modelId="{4E469E2E-A272-4EEC-9E4D-B79D93B05E6A}" type="parTrans" cxnId="{210147D0-160E-4F1D-82B0-691E1696E7EB}">
      <dgm:prSet/>
      <dgm:spPr/>
      <dgm:t>
        <a:bodyPr/>
        <a:lstStyle/>
        <a:p>
          <a:endParaRPr lang="en-US"/>
        </a:p>
      </dgm:t>
    </dgm:pt>
    <dgm:pt modelId="{89F2FFA0-4842-4DA7-8069-57904B77D0A5}" type="sibTrans" cxnId="{210147D0-160E-4F1D-82B0-691E1696E7EB}">
      <dgm:prSet/>
      <dgm:spPr/>
      <dgm:t>
        <a:bodyPr/>
        <a:lstStyle/>
        <a:p>
          <a:endParaRPr lang="en-US"/>
        </a:p>
      </dgm:t>
    </dgm:pt>
    <dgm:pt modelId="{C80C7851-447E-4A6B-8A59-5B7AF0FB88EB}">
      <dgm:prSet/>
      <dgm:spPr/>
      <dgm:t>
        <a:bodyPr/>
        <a:lstStyle/>
        <a:p>
          <a:r>
            <a:rPr lang="en-US" dirty="0"/>
            <a:t>Adult Services and Children’s Services have different Same-Day Assessment information</a:t>
          </a:r>
        </a:p>
      </dgm:t>
    </dgm:pt>
    <dgm:pt modelId="{DCCB03FB-20D5-4303-A928-F9973FD79446}" type="parTrans" cxnId="{D2FA863E-E07C-4F8E-B1AE-75318884290F}">
      <dgm:prSet/>
      <dgm:spPr/>
      <dgm:t>
        <a:bodyPr/>
        <a:lstStyle/>
        <a:p>
          <a:endParaRPr lang="en-US"/>
        </a:p>
      </dgm:t>
    </dgm:pt>
    <dgm:pt modelId="{16F19BBC-B4BE-4E1E-9E89-A8F445A9676D}" type="sibTrans" cxnId="{D2FA863E-E07C-4F8E-B1AE-75318884290F}">
      <dgm:prSet/>
      <dgm:spPr/>
      <dgm:t>
        <a:bodyPr/>
        <a:lstStyle/>
        <a:p>
          <a:endParaRPr lang="en-US"/>
        </a:p>
      </dgm:t>
    </dgm:pt>
    <dgm:pt modelId="{0AC024D1-7642-43BE-9FBA-E9608A5FCE15}">
      <dgm:prSet/>
      <dgm:spPr/>
      <dgm:t>
        <a:bodyPr/>
        <a:lstStyle/>
        <a:p>
          <a:r>
            <a:rPr lang="en-US" dirty="0"/>
            <a:t>More information can be found here </a:t>
          </a:r>
          <a:r>
            <a:rPr lang="en-US" dirty="0">
              <a:hlinkClick xmlns:r="http://schemas.openxmlformats.org/officeDocument/2006/relationships" r:id="rId1"/>
            </a:rPr>
            <a:t>COMCARE Same-Day Assessment Information</a:t>
          </a:r>
          <a:r>
            <a:rPr lang="en-US" dirty="0"/>
            <a:t> (</a:t>
          </a:r>
          <a:r>
            <a:rPr lang="en-US" dirty="0">
              <a:hlinkClick xmlns:r="http://schemas.openxmlformats.org/officeDocument/2006/relationships" r:id="rId1"/>
            </a:rPr>
            <a:t>https://www.sedgwickcounty.org/comcare/accessing-services/</a:t>
          </a:r>
          <a:r>
            <a:rPr lang="en-US" dirty="0"/>
            <a:t>) </a:t>
          </a:r>
        </a:p>
      </dgm:t>
    </dgm:pt>
    <dgm:pt modelId="{8B854BD8-1836-4E0F-AD0C-B3201AC4347D}" type="parTrans" cxnId="{A703B22D-D54D-49DA-851C-11F74CDE2205}">
      <dgm:prSet/>
      <dgm:spPr/>
      <dgm:t>
        <a:bodyPr/>
        <a:lstStyle/>
        <a:p>
          <a:endParaRPr lang="en-US"/>
        </a:p>
      </dgm:t>
    </dgm:pt>
    <dgm:pt modelId="{76CF4381-80F0-4468-9AAE-B322EF6CA3AD}" type="sibTrans" cxnId="{A703B22D-D54D-49DA-851C-11F74CDE2205}">
      <dgm:prSet/>
      <dgm:spPr/>
      <dgm:t>
        <a:bodyPr/>
        <a:lstStyle/>
        <a:p>
          <a:endParaRPr lang="en-US"/>
        </a:p>
      </dgm:t>
    </dgm:pt>
    <dgm:pt modelId="{DE2ADB23-F687-45EA-BEFD-2437B0870118}">
      <dgm:prSet/>
      <dgm:spPr/>
      <dgm:t>
        <a:bodyPr/>
        <a:lstStyle/>
        <a:p>
          <a:r>
            <a:rPr lang="en-US" b="0" i="0" dirty="0"/>
            <a:t> </a:t>
          </a:r>
          <a:endParaRPr lang="en-US" dirty="0"/>
        </a:p>
      </dgm:t>
    </dgm:pt>
    <dgm:pt modelId="{3531E283-BB07-4681-8ECC-B506F85E630F}" type="parTrans" cxnId="{1F4ED8C3-A4F9-4F27-8EDF-9D9DE4943EC4}">
      <dgm:prSet/>
      <dgm:spPr/>
      <dgm:t>
        <a:bodyPr/>
        <a:lstStyle/>
        <a:p>
          <a:endParaRPr lang="en-US"/>
        </a:p>
      </dgm:t>
    </dgm:pt>
    <dgm:pt modelId="{99CC8DBB-DDC9-4D7B-8F8B-EE0861DC49DD}" type="sibTrans" cxnId="{1F4ED8C3-A4F9-4F27-8EDF-9D9DE4943EC4}">
      <dgm:prSet/>
      <dgm:spPr/>
      <dgm:t>
        <a:bodyPr/>
        <a:lstStyle/>
        <a:p>
          <a:endParaRPr lang="en-US"/>
        </a:p>
      </dgm:t>
    </dgm:pt>
    <dgm:pt modelId="{6641D259-5FC2-4261-9031-DFB7F451D041}">
      <dgm:prSet/>
      <dgm:spPr/>
      <dgm:t>
        <a:bodyPr/>
        <a:lstStyle/>
        <a:p>
          <a:endParaRPr lang="en-US" dirty="0"/>
        </a:p>
      </dgm:t>
    </dgm:pt>
    <dgm:pt modelId="{2842238C-50DD-462A-BCF9-19997869FE96}" type="parTrans" cxnId="{73B8E7DC-056A-4B02-B2F6-9FDDD4DE3B0C}">
      <dgm:prSet/>
      <dgm:spPr/>
      <dgm:t>
        <a:bodyPr/>
        <a:lstStyle/>
        <a:p>
          <a:endParaRPr lang="en-US"/>
        </a:p>
      </dgm:t>
    </dgm:pt>
    <dgm:pt modelId="{39382C91-754C-4599-9CD8-03811850500C}" type="sibTrans" cxnId="{73B8E7DC-056A-4B02-B2F6-9FDDD4DE3B0C}">
      <dgm:prSet/>
      <dgm:spPr/>
      <dgm:t>
        <a:bodyPr/>
        <a:lstStyle/>
        <a:p>
          <a:endParaRPr lang="en-US"/>
        </a:p>
      </dgm:t>
    </dgm:pt>
    <dgm:pt modelId="{E0CB1177-A4CF-4560-B4CF-1A6979A9CBDC}" type="pres">
      <dgm:prSet presAssocID="{DABBDE1D-B170-41C8-B2E9-5D10D0579A58}" presName="linear" presStyleCnt="0">
        <dgm:presLayoutVars>
          <dgm:animLvl val="lvl"/>
          <dgm:resizeHandles val="exact"/>
        </dgm:presLayoutVars>
      </dgm:prSet>
      <dgm:spPr/>
    </dgm:pt>
    <dgm:pt modelId="{12EEA9EA-6F8F-4405-9870-DD260324EF77}" type="pres">
      <dgm:prSet presAssocID="{ACEB2AAD-EC79-413E-8BFC-954DC8E22275}" presName="parentText" presStyleLbl="node1" presStyleIdx="0" presStyleCnt="3">
        <dgm:presLayoutVars>
          <dgm:chMax val="0"/>
          <dgm:bulletEnabled val="1"/>
        </dgm:presLayoutVars>
      </dgm:prSet>
      <dgm:spPr/>
    </dgm:pt>
    <dgm:pt modelId="{E60823AE-F71F-4FD4-A496-1EC499C2C2CB}" type="pres">
      <dgm:prSet presAssocID="{ACEB2AAD-EC79-413E-8BFC-954DC8E22275}" presName="childText" presStyleLbl="revTx" presStyleIdx="0" presStyleCnt="2">
        <dgm:presLayoutVars>
          <dgm:bulletEnabled val="1"/>
        </dgm:presLayoutVars>
      </dgm:prSet>
      <dgm:spPr/>
    </dgm:pt>
    <dgm:pt modelId="{F8B0F746-20E8-4228-9BCE-BC8DC13C25B2}" type="pres">
      <dgm:prSet presAssocID="{229D9642-C311-44EB-99C8-3CAD7D10B698}" presName="parentText" presStyleLbl="node1" presStyleIdx="1" presStyleCnt="3">
        <dgm:presLayoutVars>
          <dgm:chMax val="0"/>
          <dgm:bulletEnabled val="1"/>
        </dgm:presLayoutVars>
      </dgm:prSet>
      <dgm:spPr/>
    </dgm:pt>
    <dgm:pt modelId="{AB4D9440-0EA7-41FA-AF97-2E79FC17DC0B}" type="pres">
      <dgm:prSet presAssocID="{C5F82A78-F222-482B-BCBD-226D4D45B1C4}" presName="spacer" presStyleCnt="0"/>
      <dgm:spPr/>
    </dgm:pt>
    <dgm:pt modelId="{9D5016BD-23B6-4CBA-B33C-8301B5521EA5}" type="pres">
      <dgm:prSet presAssocID="{44C2C004-DBA3-4FE1-B627-ECA5B0BE7697}" presName="parentText" presStyleLbl="node1" presStyleIdx="2" presStyleCnt="3">
        <dgm:presLayoutVars>
          <dgm:chMax val="0"/>
          <dgm:bulletEnabled val="1"/>
        </dgm:presLayoutVars>
      </dgm:prSet>
      <dgm:spPr/>
    </dgm:pt>
    <dgm:pt modelId="{8552C43F-AE8B-4953-8DAC-C387337B9D51}" type="pres">
      <dgm:prSet presAssocID="{44C2C004-DBA3-4FE1-B627-ECA5B0BE7697}" presName="childText" presStyleLbl="revTx" presStyleIdx="1" presStyleCnt="2">
        <dgm:presLayoutVars>
          <dgm:bulletEnabled val="1"/>
        </dgm:presLayoutVars>
      </dgm:prSet>
      <dgm:spPr/>
    </dgm:pt>
  </dgm:ptLst>
  <dgm:cxnLst>
    <dgm:cxn modelId="{3DFA6D09-71AB-44F9-81E1-E67B7C7B272E}" srcId="{ACEB2AAD-EC79-413E-8BFC-954DC8E22275}" destId="{56BD8D89-32B7-4537-A8B5-1900D21FC845}" srcOrd="2" destOrd="0" parTransId="{B21385D6-1F9A-4C66-A7ED-919BAA48976A}" sibTransId="{E027F91D-750C-4183-B267-70A1035EDB3E}"/>
    <dgm:cxn modelId="{AB0BAF1C-7756-43A7-9535-7C541573D0D0}" srcId="{ACEB2AAD-EC79-413E-8BFC-954DC8E22275}" destId="{00F8327B-01D3-4084-806E-656BC11A4F9D}" srcOrd="0" destOrd="0" parTransId="{4A50DA42-881F-43CD-A744-CA5E896CC93B}" sibTransId="{C4B644FB-3293-4F03-8D89-84FDDC397BBB}"/>
    <dgm:cxn modelId="{A703B22D-D54D-49DA-851C-11F74CDE2205}" srcId="{44C2C004-DBA3-4FE1-B627-ECA5B0BE7697}" destId="{0AC024D1-7642-43BE-9FBA-E9608A5FCE15}" srcOrd="4" destOrd="0" parTransId="{8B854BD8-1836-4E0F-AD0C-B3201AC4347D}" sibTransId="{76CF4381-80F0-4468-9AAE-B322EF6CA3AD}"/>
    <dgm:cxn modelId="{D2FA863E-E07C-4F8E-B1AE-75318884290F}" srcId="{44C2C004-DBA3-4FE1-B627-ECA5B0BE7697}" destId="{C80C7851-447E-4A6B-8A59-5B7AF0FB88EB}" srcOrd="2" destOrd="0" parTransId="{DCCB03FB-20D5-4303-A928-F9973FD79446}" sibTransId="{16F19BBC-B4BE-4E1E-9E89-A8F445A9676D}"/>
    <dgm:cxn modelId="{C5B7ED63-5492-4635-9229-4C46920B0181}" type="presOf" srcId="{48762473-7F41-4A9E-A7DC-F1D21050DE11}" destId="{E60823AE-F71F-4FD4-A496-1EC499C2C2CB}" srcOrd="0" destOrd="1" presId="urn:microsoft.com/office/officeart/2005/8/layout/vList2"/>
    <dgm:cxn modelId="{CCB28D65-D97A-4B0F-B192-2088BCF9DEDD}" type="presOf" srcId="{DABBDE1D-B170-41C8-B2E9-5D10D0579A58}" destId="{E0CB1177-A4CF-4560-B4CF-1A6979A9CBDC}" srcOrd="0" destOrd="0" presId="urn:microsoft.com/office/officeart/2005/8/layout/vList2"/>
    <dgm:cxn modelId="{17D5D845-5A3A-4B0C-9B5C-BDD18702E201}" type="presOf" srcId="{00F8327B-01D3-4084-806E-656BC11A4F9D}" destId="{E60823AE-F71F-4FD4-A496-1EC499C2C2CB}" srcOrd="0" destOrd="0" presId="urn:microsoft.com/office/officeart/2005/8/layout/vList2"/>
    <dgm:cxn modelId="{8DF8AA47-A67D-4998-A522-4D61EE94F367}" type="presOf" srcId="{0AC024D1-7642-43BE-9FBA-E9608A5FCE15}" destId="{8552C43F-AE8B-4953-8DAC-C387337B9D51}" srcOrd="0" destOrd="4" presId="urn:microsoft.com/office/officeart/2005/8/layout/vList2"/>
    <dgm:cxn modelId="{93661C73-3A3D-4EA1-A869-5E5007F22EF3}" type="presOf" srcId="{C80C7851-447E-4A6B-8A59-5B7AF0FB88EB}" destId="{8552C43F-AE8B-4953-8DAC-C387337B9D51}" srcOrd="0" destOrd="2" presId="urn:microsoft.com/office/officeart/2005/8/layout/vList2"/>
    <dgm:cxn modelId="{FF723A77-126C-4F14-A415-4E5BACE4DF62}" srcId="{ACEB2AAD-EC79-413E-8BFC-954DC8E22275}" destId="{48762473-7F41-4A9E-A7DC-F1D21050DE11}" srcOrd="1" destOrd="0" parTransId="{37FB915B-7714-4234-9C9C-3FA1E3276737}" sibTransId="{6436C078-A0C0-4E19-9538-A9D27A4E329C}"/>
    <dgm:cxn modelId="{AAE3B781-15F3-4532-89FD-14F1572FD07B}" type="presOf" srcId="{44C2C004-DBA3-4FE1-B627-ECA5B0BE7697}" destId="{9D5016BD-23B6-4CBA-B33C-8301B5521EA5}" srcOrd="0" destOrd="0" presId="urn:microsoft.com/office/officeart/2005/8/layout/vList2"/>
    <dgm:cxn modelId="{26762C92-B12D-42FE-B914-F40DD017C52C}" srcId="{DABBDE1D-B170-41C8-B2E9-5D10D0579A58}" destId="{44C2C004-DBA3-4FE1-B627-ECA5B0BE7697}" srcOrd="2" destOrd="0" parTransId="{B783CD0F-C42B-44F1-B2BD-7CB05A6FB083}" sibTransId="{F8D01E19-39C3-466C-B361-06CEAB5F89AD}"/>
    <dgm:cxn modelId="{3EC53393-90C1-4073-A3CB-EA63EBD1D142}" type="presOf" srcId="{6641D259-5FC2-4261-9031-DFB7F451D041}" destId="{8552C43F-AE8B-4953-8DAC-C387337B9D51}" srcOrd="0" destOrd="3" presId="urn:microsoft.com/office/officeart/2005/8/layout/vList2"/>
    <dgm:cxn modelId="{87C962A9-F5DA-498D-B028-CF0E5DA23105}" type="presOf" srcId="{229D9642-C311-44EB-99C8-3CAD7D10B698}" destId="{F8B0F746-20E8-4228-9BCE-BC8DC13C25B2}" srcOrd="0" destOrd="0" presId="urn:microsoft.com/office/officeart/2005/8/layout/vList2"/>
    <dgm:cxn modelId="{C32783AA-533A-4CF1-9918-5D8683218696}" srcId="{DABBDE1D-B170-41C8-B2E9-5D10D0579A58}" destId="{229D9642-C311-44EB-99C8-3CAD7D10B698}" srcOrd="1" destOrd="0" parTransId="{D9F918ED-21DB-4EC6-9536-084761CA2C07}" sibTransId="{C5F82A78-F222-482B-BCBD-226D4D45B1C4}"/>
    <dgm:cxn modelId="{1F4ED8C3-A4F9-4F27-8EDF-9D9DE4943EC4}" srcId="{44C2C004-DBA3-4FE1-B627-ECA5B0BE7697}" destId="{DE2ADB23-F687-45EA-BEFD-2437B0870118}" srcOrd="1" destOrd="0" parTransId="{3531E283-BB07-4681-8ECC-B506F85E630F}" sibTransId="{99CC8DBB-DDC9-4D7B-8F8B-EE0861DC49DD}"/>
    <dgm:cxn modelId="{AE384AC6-D4E8-42E1-B173-E2FF7110D8EA}" srcId="{DABBDE1D-B170-41C8-B2E9-5D10D0579A58}" destId="{ACEB2AAD-EC79-413E-8BFC-954DC8E22275}" srcOrd="0" destOrd="0" parTransId="{24B83564-28C1-46D8-8867-97D4A03BDBBA}" sibTransId="{1D73664F-7125-405C-AE50-ACAD8D97B0F4}"/>
    <dgm:cxn modelId="{D5E326CB-DC99-41DC-8CBE-466D0423D619}" type="presOf" srcId="{DE2ADB23-F687-45EA-BEFD-2437B0870118}" destId="{8552C43F-AE8B-4953-8DAC-C387337B9D51}" srcOrd="0" destOrd="1" presId="urn:microsoft.com/office/officeart/2005/8/layout/vList2"/>
    <dgm:cxn modelId="{210147D0-160E-4F1D-82B0-691E1696E7EB}" srcId="{44C2C004-DBA3-4FE1-B627-ECA5B0BE7697}" destId="{01FAEC14-C8F2-46E0-A8E1-045F5B5B2159}" srcOrd="0" destOrd="0" parTransId="{4E469E2E-A272-4EEC-9E4D-B79D93B05E6A}" sibTransId="{89F2FFA0-4842-4DA7-8069-57904B77D0A5}"/>
    <dgm:cxn modelId="{0FFE7FD8-6F8A-4B56-863D-088BF3CFFC4C}" type="presOf" srcId="{56BD8D89-32B7-4537-A8B5-1900D21FC845}" destId="{E60823AE-F71F-4FD4-A496-1EC499C2C2CB}" srcOrd="0" destOrd="2" presId="urn:microsoft.com/office/officeart/2005/8/layout/vList2"/>
    <dgm:cxn modelId="{9B6CFBDB-ABD2-4F03-9BEE-C2A5EF643030}" type="presOf" srcId="{ACEB2AAD-EC79-413E-8BFC-954DC8E22275}" destId="{12EEA9EA-6F8F-4405-9870-DD260324EF77}" srcOrd="0" destOrd="0" presId="urn:microsoft.com/office/officeart/2005/8/layout/vList2"/>
    <dgm:cxn modelId="{73B8E7DC-056A-4B02-B2F6-9FDDD4DE3B0C}" srcId="{44C2C004-DBA3-4FE1-B627-ECA5B0BE7697}" destId="{6641D259-5FC2-4261-9031-DFB7F451D041}" srcOrd="3" destOrd="0" parTransId="{2842238C-50DD-462A-BCF9-19997869FE96}" sibTransId="{39382C91-754C-4599-9CD8-03811850500C}"/>
    <dgm:cxn modelId="{CB7BFAF5-AF8C-4FAD-9951-0F6A70BE1947}" type="presOf" srcId="{01FAEC14-C8F2-46E0-A8E1-045F5B5B2159}" destId="{8552C43F-AE8B-4953-8DAC-C387337B9D51}" srcOrd="0" destOrd="0" presId="urn:microsoft.com/office/officeart/2005/8/layout/vList2"/>
    <dgm:cxn modelId="{CEB32EC9-D0C7-4B73-8FBA-67DF75E32E0C}" type="presParOf" srcId="{E0CB1177-A4CF-4560-B4CF-1A6979A9CBDC}" destId="{12EEA9EA-6F8F-4405-9870-DD260324EF77}" srcOrd="0" destOrd="0" presId="urn:microsoft.com/office/officeart/2005/8/layout/vList2"/>
    <dgm:cxn modelId="{8C8FBAC5-4041-4FFE-81F5-07D9F45333E2}" type="presParOf" srcId="{E0CB1177-A4CF-4560-B4CF-1A6979A9CBDC}" destId="{E60823AE-F71F-4FD4-A496-1EC499C2C2CB}" srcOrd="1" destOrd="0" presId="urn:microsoft.com/office/officeart/2005/8/layout/vList2"/>
    <dgm:cxn modelId="{D31AB7B8-3FE3-46B8-9F84-C7137CE9F112}" type="presParOf" srcId="{E0CB1177-A4CF-4560-B4CF-1A6979A9CBDC}" destId="{F8B0F746-20E8-4228-9BCE-BC8DC13C25B2}" srcOrd="2" destOrd="0" presId="urn:microsoft.com/office/officeart/2005/8/layout/vList2"/>
    <dgm:cxn modelId="{F73F25CB-E20C-4141-9130-2C29807FAEC8}" type="presParOf" srcId="{E0CB1177-A4CF-4560-B4CF-1A6979A9CBDC}" destId="{AB4D9440-0EA7-41FA-AF97-2E79FC17DC0B}" srcOrd="3" destOrd="0" presId="urn:microsoft.com/office/officeart/2005/8/layout/vList2"/>
    <dgm:cxn modelId="{242C5D16-13C5-4F07-BB47-F7B8F158B3B3}" type="presParOf" srcId="{E0CB1177-A4CF-4560-B4CF-1A6979A9CBDC}" destId="{9D5016BD-23B6-4CBA-B33C-8301B5521EA5}" srcOrd="4" destOrd="0" presId="urn:microsoft.com/office/officeart/2005/8/layout/vList2"/>
    <dgm:cxn modelId="{CD348A3D-8B7B-4224-9172-585C4587D3F9}" type="presParOf" srcId="{E0CB1177-A4CF-4560-B4CF-1A6979A9CBDC}" destId="{8552C43F-AE8B-4953-8DAC-C387337B9D5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AB1BD-2BE3-48E9-84C8-F94AC6B36AD1}">
      <dsp:nvSpPr>
        <dsp:cNvPr id="0" name=""/>
        <dsp:cNvSpPr/>
      </dsp:nvSpPr>
      <dsp:spPr>
        <a:xfrm>
          <a:off x="3937" y="472080"/>
          <a:ext cx="2131728" cy="12790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CAD – Computer Aided Dispatch</a:t>
          </a:r>
        </a:p>
      </dsp:txBody>
      <dsp:txXfrm>
        <a:off x="3937" y="472080"/>
        <a:ext cx="2131728" cy="1279037"/>
      </dsp:txXfrm>
    </dsp:sp>
    <dsp:sp modelId="{8B94DFAA-39B8-462C-9F1D-AFAE7072EBBC}">
      <dsp:nvSpPr>
        <dsp:cNvPr id="0" name=""/>
        <dsp:cNvSpPr/>
      </dsp:nvSpPr>
      <dsp:spPr>
        <a:xfrm>
          <a:off x="2348838" y="472080"/>
          <a:ext cx="2131728" cy="12790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CBS – Community Based Services</a:t>
          </a:r>
        </a:p>
      </dsp:txBody>
      <dsp:txXfrm>
        <a:off x="2348838" y="472080"/>
        <a:ext cx="2131728" cy="1279037"/>
      </dsp:txXfrm>
    </dsp:sp>
    <dsp:sp modelId="{B37241A4-1CAB-4161-9827-E1D3513B48E3}">
      <dsp:nvSpPr>
        <dsp:cNvPr id="0" name=""/>
        <dsp:cNvSpPr/>
      </dsp:nvSpPr>
      <dsp:spPr>
        <a:xfrm>
          <a:off x="4693740" y="472080"/>
          <a:ext cx="2131728" cy="12790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CYPM – Cross-Over Youth Practice Model</a:t>
          </a:r>
        </a:p>
      </dsp:txBody>
      <dsp:txXfrm>
        <a:off x="4693740" y="472080"/>
        <a:ext cx="2131728" cy="1279037"/>
      </dsp:txXfrm>
    </dsp:sp>
    <dsp:sp modelId="{4D6BAEBB-4288-4F34-89EF-A9EE11679865}">
      <dsp:nvSpPr>
        <dsp:cNvPr id="0" name=""/>
        <dsp:cNvSpPr/>
      </dsp:nvSpPr>
      <dsp:spPr>
        <a:xfrm>
          <a:off x="7038642" y="472080"/>
          <a:ext cx="2131728" cy="12790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DCF – Department for Children and Families</a:t>
          </a:r>
        </a:p>
      </dsp:txBody>
      <dsp:txXfrm>
        <a:off x="7038642" y="472080"/>
        <a:ext cx="2131728" cy="1279037"/>
      </dsp:txXfrm>
    </dsp:sp>
    <dsp:sp modelId="{57EFDE16-3169-4E91-8F75-AD97679F6F6D}">
      <dsp:nvSpPr>
        <dsp:cNvPr id="0" name=""/>
        <dsp:cNvSpPr/>
      </dsp:nvSpPr>
      <dsp:spPr>
        <a:xfrm>
          <a:off x="9383543" y="472080"/>
          <a:ext cx="2131728" cy="12790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DOC – Department of Corrections</a:t>
          </a:r>
        </a:p>
      </dsp:txBody>
      <dsp:txXfrm>
        <a:off x="9383543" y="472080"/>
        <a:ext cx="2131728" cy="1279037"/>
      </dsp:txXfrm>
    </dsp:sp>
    <dsp:sp modelId="{9FCFABD5-7DFF-4943-9E3F-1A213F0E85C5}">
      <dsp:nvSpPr>
        <dsp:cNvPr id="0" name=""/>
        <dsp:cNvSpPr/>
      </dsp:nvSpPr>
      <dsp:spPr>
        <a:xfrm>
          <a:off x="3937" y="1964290"/>
          <a:ext cx="2131728" cy="12790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IJP – Individualized Justice Plan</a:t>
          </a:r>
        </a:p>
      </dsp:txBody>
      <dsp:txXfrm>
        <a:off x="3937" y="1964290"/>
        <a:ext cx="2131728" cy="1279037"/>
      </dsp:txXfrm>
    </dsp:sp>
    <dsp:sp modelId="{3E29A3D6-1AB3-4D65-A019-57449DFC70B2}">
      <dsp:nvSpPr>
        <dsp:cNvPr id="0" name=""/>
        <dsp:cNvSpPr/>
      </dsp:nvSpPr>
      <dsp:spPr>
        <a:xfrm>
          <a:off x="2348838" y="1964290"/>
          <a:ext cx="2131728" cy="12790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IDD – Intellectual / / Developmental Disability</a:t>
          </a:r>
        </a:p>
      </dsp:txBody>
      <dsp:txXfrm>
        <a:off x="2348838" y="1964290"/>
        <a:ext cx="2131728" cy="1279037"/>
      </dsp:txXfrm>
    </dsp:sp>
    <dsp:sp modelId="{F79DB603-0775-4BF8-AB3A-ED5BB16C0276}">
      <dsp:nvSpPr>
        <dsp:cNvPr id="0" name=""/>
        <dsp:cNvSpPr/>
      </dsp:nvSpPr>
      <dsp:spPr>
        <a:xfrm>
          <a:off x="4693740" y="1964290"/>
          <a:ext cx="2131728" cy="12790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MH – Mental Health</a:t>
          </a:r>
        </a:p>
      </dsp:txBody>
      <dsp:txXfrm>
        <a:off x="4693740" y="1964290"/>
        <a:ext cx="2131728" cy="1279037"/>
      </dsp:txXfrm>
    </dsp:sp>
    <dsp:sp modelId="{7E420D4B-AD60-4D19-8001-CDAA85EA8930}">
      <dsp:nvSpPr>
        <dsp:cNvPr id="0" name=""/>
        <dsp:cNvSpPr/>
      </dsp:nvSpPr>
      <dsp:spPr>
        <a:xfrm>
          <a:off x="7038642" y="1964290"/>
          <a:ext cx="2131728" cy="12790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2"/>
              </a:solidFill>
            </a:rPr>
            <a:t>MDT – Multi-Disciplinary Team</a:t>
          </a:r>
        </a:p>
      </dsp:txBody>
      <dsp:txXfrm>
        <a:off x="7038642" y="1964290"/>
        <a:ext cx="2131728" cy="1279037"/>
      </dsp:txXfrm>
    </dsp:sp>
    <dsp:sp modelId="{4D361C4A-8451-4359-A261-7CF9D381ED48}">
      <dsp:nvSpPr>
        <dsp:cNvPr id="0" name=""/>
        <dsp:cNvSpPr/>
      </dsp:nvSpPr>
      <dsp:spPr>
        <a:xfrm>
          <a:off x="9383543" y="1964290"/>
          <a:ext cx="2131728" cy="12790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2"/>
              </a:solidFill>
            </a:rPr>
            <a:t>LEO – Law Enforcement Officer</a:t>
          </a:r>
        </a:p>
      </dsp:txBody>
      <dsp:txXfrm>
        <a:off x="9383543" y="1964290"/>
        <a:ext cx="2131728" cy="1279037"/>
      </dsp:txXfrm>
    </dsp:sp>
    <dsp:sp modelId="{27A2CC21-5DC7-4F1F-9552-81ACA0A6B50E}">
      <dsp:nvSpPr>
        <dsp:cNvPr id="0" name=""/>
        <dsp:cNvSpPr/>
      </dsp:nvSpPr>
      <dsp:spPr>
        <a:xfrm>
          <a:off x="0" y="3445347"/>
          <a:ext cx="2131728" cy="12790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rPr>
            <a:t>ROI – Release(s) of Information</a:t>
          </a:r>
        </a:p>
      </dsp:txBody>
      <dsp:txXfrm>
        <a:off x="0" y="3445347"/>
        <a:ext cx="2131728" cy="1279037"/>
      </dsp:txXfrm>
    </dsp:sp>
    <dsp:sp modelId="{DAB80B18-2A81-4B76-89B1-523C779F9E4F}">
      <dsp:nvSpPr>
        <dsp:cNvPr id="0" name=""/>
        <dsp:cNvSpPr/>
      </dsp:nvSpPr>
      <dsp:spPr>
        <a:xfrm>
          <a:off x="2347602" y="3437570"/>
          <a:ext cx="2131728" cy="127903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SACK – Substance Abuse Center of Kansas</a:t>
          </a:r>
        </a:p>
      </dsp:txBody>
      <dsp:txXfrm>
        <a:off x="2347602" y="3437570"/>
        <a:ext cx="2131728" cy="1279037"/>
      </dsp:txXfrm>
    </dsp:sp>
    <dsp:sp modelId="{C6F2CD6A-71B5-4EC8-A1FB-84840AC69B7A}">
      <dsp:nvSpPr>
        <dsp:cNvPr id="0" name=""/>
        <dsp:cNvSpPr/>
      </dsp:nvSpPr>
      <dsp:spPr>
        <a:xfrm>
          <a:off x="4684446" y="3423744"/>
          <a:ext cx="2131728" cy="12790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rPr>
            <a:t>SED – Serious Emotional Disturbance</a:t>
          </a:r>
        </a:p>
      </dsp:txBody>
      <dsp:txXfrm>
        <a:off x="4684446" y="3423744"/>
        <a:ext cx="2131728" cy="1279037"/>
      </dsp:txXfrm>
    </dsp:sp>
    <dsp:sp modelId="{E54B8942-DCA2-4A60-9028-5A64FF92FC96}">
      <dsp:nvSpPr>
        <dsp:cNvPr id="0" name=""/>
        <dsp:cNvSpPr/>
      </dsp:nvSpPr>
      <dsp:spPr>
        <a:xfrm>
          <a:off x="7038642" y="3441753"/>
          <a:ext cx="2131728" cy="12790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solidFill>
            </a:rPr>
            <a:t>SCCDO – Sedgwick County Developmental Disability Organization </a:t>
          </a:r>
        </a:p>
      </dsp:txBody>
      <dsp:txXfrm>
        <a:off x="7038642" y="3441753"/>
        <a:ext cx="2131728" cy="1279037"/>
      </dsp:txXfrm>
    </dsp:sp>
    <dsp:sp modelId="{2304C219-35B8-42C7-AD7D-8B19EEFA0C2A}">
      <dsp:nvSpPr>
        <dsp:cNvPr id="0" name=""/>
        <dsp:cNvSpPr/>
      </dsp:nvSpPr>
      <dsp:spPr>
        <a:xfrm>
          <a:off x="9368024" y="3437634"/>
          <a:ext cx="2131728" cy="127903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rPr>
            <a:t>TCM – Targeted Case Management</a:t>
          </a:r>
        </a:p>
      </dsp:txBody>
      <dsp:txXfrm>
        <a:off x="9368024" y="3437634"/>
        <a:ext cx="2131728" cy="1279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3D0A-2446-493E-A4F0-A8E124CE7CC0}">
      <dsp:nvSpPr>
        <dsp:cNvPr id="0" name=""/>
        <dsp:cNvSpPr/>
      </dsp:nvSpPr>
      <dsp:spPr>
        <a:xfrm>
          <a:off x="0" y="11513"/>
          <a:ext cx="9550400" cy="1958102"/>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C35CBB6-5B1B-40E0-B482-89AA0526B93B}">
      <dsp:nvSpPr>
        <dsp:cNvPr id="0" name=""/>
        <dsp:cNvSpPr/>
      </dsp:nvSpPr>
      <dsp:spPr>
        <a:xfrm>
          <a:off x="289580" y="261080"/>
          <a:ext cx="1661340" cy="143594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707915-EFDA-4718-AD55-087860D670F0}">
      <dsp:nvSpPr>
        <dsp:cNvPr id="0" name=""/>
        <dsp:cNvSpPr/>
      </dsp:nvSpPr>
      <dsp:spPr>
        <a:xfrm rot="10800000">
          <a:off x="289580" y="1958102"/>
          <a:ext cx="1661340"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Recognize behaviors caused by diagnoses</a:t>
          </a:r>
        </a:p>
      </dsp:txBody>
      <dsp:txXfrm rot="10800000">
        <a:off x="340672" y="1958102"/>
        <a:ext cx="1559156" cy="2342143"/>
      </dsp:txXfrm>
    </dsp:sp>
    <dsp:sp modelId="{891A5AAF-29CB-46B6-8369-31DEDFB435B8}">
      <dsp:nvSpPr>
        <dsp:cNvPr id="0" name=""/>
        <dsp:cNvSpPr/>
      </dsp:nvSpPr>
      <dsp:spPr>
        <a:xfrm>
          <a:off x="2117055" y="261080"/>
          <a:ext cx="1661340" cy="143594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8F05F06-F0CF-4AC1-AE16-AF9D1A6A16B8}">
      <dsp:nvSpPr>
        <dsp:cNvPr id="0" name=""/>
        <dsp:cNvSpPr/>
      </dsp:nvSpPr>
      <dsp:spPr>
        <a:xfrm rot="10800000">
          <a:off x="2117055" y="1958102"/>
          <a:ext cx="1661340"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Prevent justice system involvement</a:t>
          </a:r>
        </a:p>
      </dsp:txBody>
      <dsp:txXfrm rot="10800000">
        <a:off x="2168147" y="1958102"/>
        <a:ext cx="1559156" cy="2342143"/>
      </dsp:txXfrm>
    </dsp:sp>
    <dsp:sp modelId="{47132F96-16D6-41F2-87EC-130E7A669348}">
      <dsp:nvSpPr>
        <dsp:cNvPr id="0" name=""/>
        <dsp:cNvSpPr/>
      </dsp:nvSpPr>
      <dsp:spPr>
        <a:xfrm>
          <a:off x="3944529" y="261080"/>
          <a:ext cx="1661340"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2C21EFA-79BC-4A6E-A10C-EEAFFE49D944}">
      <dsp:nvSpPr>
        <dsp:cNvPr id="0" name=""/>
        <dsp:cNvSpPr/>
      </dsp:nvSpPr>
      <dsp:spPr>
        <a:xfrm rot="10800000">
          <a:off x="3944529" y="1958102"/>
          <a:ext cx="1661340"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Plan for and support individual success</a:t>
          </a:r>
        </a:p>
      </dsp:txBody>
      <dsp:txXfrm rot="10800000">
        <a:off x="3995621" y="1958102"/>
        <a:ext cx="1559156" cy="2342143"/>
      </dsp:txXfrm>
    </dsp:sp>
    <dsp:sp modelId="{2B0B897A-0279-4145-AF59-CECC50D6A360}">
      <dsp:nvSpPr>
        <dsp:cNvPr id="0" name=""/>
        <dsp:cNvSpPr/>
      </dsp:nvSpPr>
      <dsp:spPr>
        <a:xfrm>
          <a:off x="5772004" y="261080"/>
          <a:ext cx="1661340" cy="1435941"/>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6000" r="-6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1031149-D193-49BC-B9D8-FDAA809DA51A}">
      <dsp:nvSpPr>
        <dsp:cNvPr id="0" name=""/>
        <dsp:cNvSpPr/>
      </dsp:nvSpPr>
      <dsp:spPr>
        <a:xfrm rot="10800000">
          <a:off x="5772004" y="1958102"/>
          <a:ext cx="1661340"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Increase community collaboration</a:t>
          </a:r>
        </a:p>
      </dsp:txBody>
      <dsp:txXfrm rot="10800000">
        <a:off x="5823096" y="1958102"/>
        <a:ext cx="1559156" cy="2342143"/>
      </dsp:txXfrm>
    </dsp:sp>
    <dsp:sp modelId="{B05ABA41-29F3-48A2-B437-C3CB8026B436}">
      <dsp:nvSpPr>
        <dsp:cNvPr id="0" name=""/>
        <dsp:cNvSpPr/>
      </dsp:nvSpPr>
      <dsp:spPr>
        <a:xfrm>
          <a:off x="7599478" y="261080"/>
          <a:ext cx="1661340" cy="1435941"/>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3000" b="-2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CA00CB7-815C-4E40-8FFB-79BC778571E8}">
      <dsp:nvSpPr>
        <dsp:cNvPr id="0" name=""/>
        <dsp:cNvSpPr/>
      </dsp:nvSpPr>
      <dsp:spPr>
        <a:xfrm rot="10800000">
          <a:off x="7599478" y="1958102"/>
          <a:ext cx="1661340"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Inform first responders and law enforcement</a:t>
          </a:r>
        </a:p>
      </dsp:txBody>
      <dsp:txXfrm rot="10800000">
        <a:off x="7650570" y="1958102"/>
        <a:ext cx="1559156" cy="2342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DEFED-E8A2-4977-957B-C5FC350DBC61}">
      <dsp:nvSpPr>
        <dsp:cNvPr id="0" name=""/>
        <dsp:cNvSpPr/>
      </dsp:nvSpPr>
      <dsp:spPr>
        <a:xfrm>
          <a:off x="470215" y="122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Individual and/or Guardian</a:t>
          </a:r>
        </a:p>
      </dsp:txBody>
      <dsp:txXfrm>
        <a:off x="470215" y="1221"/>
        <a:ext cx="2399871" cy="1439923"/>
      </dsp:txXfrm>
    </dsp:sp>
    <dsp:sp modelId="{188646D7-9BE0-4CEA-8A8A-CABEAD33B590}">
      <dsp:nvSpPr>
        <dsp:cNvPr id="0" name=""/>
        <dsp:cNvSpPr/>
      </dsp:nvSpPr>
      <dsp:spPr>
        <a:xfrm>
          <a:off x="3110074" y="122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DCF</a:t>
          </a:r>
        </a:p>
      </dsp:txBody>
      <dsp:txXfrm>
        <a:off x="3110074" y="1221"/>
        <a:ext cx="2399871" cy="1439923"/>
      </dsp:txXfrm>
    </dsp:sp>
    <dsp:sp modelId="{2B183343-01AD-4D33-A575-79D67975BADD}">
      <dsp:nvSpPr>
        <dsp:cNvPr id="0" name=""/>
        <dsp:cNvSpPr/>
      </dsp:nvSpPr>
      <dsp:spPr>
        <a:xfrm>
          <a:off x="5749933" y="122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DOC</a:t>
          </a:r>
        </a:p>
      </dsp:txBody>
      <dsp:txXfrm>
        <a:off x="5749933" y="1221"/>
        <a:ext cx="2399871" cy="1439923"/>
      </dsp:txXfrm>
    </dsp:sp>
    <dsp:sp modelId="{DADB3BA5-7560-43D2-B0E3-F2FFDE179FFD}">
      <dsp:nvSpPr>
        <dsp:cNvPr id="0" name=""/>
        <dsp:cNvSpPr/>
      </dsp:nvSpPr>
      <dsp:spPr>
        <a:xfrm>
          <a:off x="8389791" y="122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Child welfare provider</a:t>
          </a:r>
        </a:p>
      </dsp:txBody>
      <dsp:txXfrm>
        <a:off x="8389791" y="1221"/>
        <a:ext cx="2399871" cy="1439923"/>
      </dsp:txXfrm>
    </dsp:sp>
    <dsp:sp modelId="{F1269B08-CD15-4FD0-8F68-6712EA856EED}">
      <dsp:nvSpPr>
        <dsp:cNvPr id="0" name=""/>
        <dsp:cNvSpPr/>
      </dsp:nvSpPr>
      <dsp:spPr>
        <a:xfrm>
          <a:off x="470215" y="168113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Court </a:t>
          </a:r>
        </a:p>
      </dsp:txBody>
      <dsp:txXfrm>
        <a:off x="470215" y="1681131"/>
        <a:ext cx="2399871" cy="1439923"/>
      </dsp:txXfrm>
    </dsp:sp>
    <dsp:sp modelId="{B61F4CFE-7FA8-4D5C-8758-FB1A0278D423}">
      <dsp:nvSpPr>
        <dsp:cNvPr id="0" name=""/>
        <dsp:cNvSpPr/>
      </dsp:nvSpPr>
      <dsp:spPr>
        <a:xfrm>
          <a:off x="3110074" y="168113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Education Services</a:t>
          </a:r>
        </a:p>
      </dsp:txBody>
      <dsp:txXfrm>
        <a:off x="3110074" y="1681131"/>
        <a:ext cx="2399871" cy="1439923"/>
      </dsp:txXfrm>
    </dsp:sp>
    <dsp:sp modelId="{9CA812E2-9F1C-420B-B0B1-C0FB1AE866C1}">
      <dsp:nvSpPr>
        <dsp:cNvPr id="0" name=""/>
        <dsp:cNvSpPr/>
      </dsp:nvSpPr>
      <dsp:spPr>
        <a:xfrm>
          <a:off x="5749933" y="168113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IDD service provider</a:t>
          </a:r>
        </a:p>
      </dsp:txBody>
      <dsp:txXfrm>
        <a:off x="5749933" y="1681131"/>
        <a:ext cx="2399871" cy="1439923"/>
      </dsp:txXfrm>
    </dsp:sp>
    <dsp:sp modelId="{836863DE-F8C8-4065-BE74-C3E5915B2D1B}">
      <dsp:nvSpPr>
        <dsp:cNvPr id="0" name=""/>
        <dsp:cNvSpPr/>
      </dsp:nvSpPr>
      <dsp:spPr>
        <a:xfrm>
          <a:off x="8389791" y="1681131"/>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Mental Health service provider</a:t>
          </a:r>
        </a:p>
      </dsp:txBody>
      <dsp:txXfrm>
        <a:off x="8389791" y="1681131"/>
        <a:ext cx="2399871" cy="1439923"/>
      </dsp:txXfrm>
    </dsp:sp>
    <dsp:sp modelId="{5E01345F-E8A0-4BE4-AE01-DCEFE966399F}">
      <dsp:nvSpPr>
        <dsp:cNvPr id="0" name=""/>
        <dsp:cNvSpPr/>
      </dsp:nvSpPr>
      <dsp:spPr>
        <a:xfrm>
          <a:off x="4430003" y="3361042"/>
          <a:ext cx="2399871" cy="14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MDT/Cross-Over Youth Practice Model</a:t>
          </a:r>
        </a:p>
      </dsp:txBody>
      <dsp:txXfrm>
        <a:off x="4430003" y="3361042"/>
        <a:ext cx="2399871" cy="14399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EA9EA-6F8F-4405-9870-DD260324EF77}">
      <dsp:nvSpPr>
        <dsp:cNvPr id="0" name=""/>
        <dsp:cNvSpPr/>
      </dsp:nvSpPr>
      <dsp:spPr>
        <a:xfrm>
          <a:off x="0" y="191412"/>
          <a:ext cx="6748041"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Same-Day Assessment Considerations: </a:t>
          </a:r>
          <a:endParaRPr lang="en-US" sz="2600" kern="1200"/>
        </a:p>
      </dsp:txBody>
      <dsp:txXfrm>
        <a:off x="29700" y="221112"/>
        <a:ext cx="6688641" cy="549000"/>
      </dsp:txXfrm>
    </dsp:sp>
    <dsp:sp modelId="{E60823AE-F71F-4FD4-A496-1EC499C2C2CB}">
      <dsp:nvSpPr>
        <dsp:cNvPr id="0" name=""/>
        <dsp:cNvSpPr/>
      </dsp:nvSpPr>
      <dsp:spPr>
        <a:xfrm>
          <a:off x="0" y="799812"/>
          <a:ext cx="6748041"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25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First come, first served basis</a:t>
          </a:r>
          <a:endParaRPr lang="en-US" sz="2000" kern="1200" dirty="0"/>
        </a:p>
        <a:p>
          <a:pPr marL="228600" lvl="1" indent="-228600" algn="l" defTabSz="889000">
            <a:lnSpc>
              <a:spcPct val="90000"/>
            </a:lnSpc>
            <a:spcBef>
              <a:spcPct val="0"/>
            </a:spcBef>
            <a:spcAft>
              <a:spcPct val="20000"/>
            </a:spcAft>
            <a:buChar char="•"/>
          </a:pPr>
          <a:r>
            <a:rPr lang="en-US" sz="2000" b="1" kern="1200"/>
            <a:t>Not guaranteed</a:t>
          </a:r>
          <a:endParaRPr lang="en-US" sz="2000" kern="1200"/>
        </a:p>
        <a:p>
          <a:pPr marL="228600" lvl="1" indent="-228600" algn="l" defTabSz="889000">
            <a:lnSpc>
              <a:spcPct val="90000"/>
            </a:lnSpc>
            <a:spcBef>
              <a:spcPct val="0"/>
            </a:spcBef>
            <a:spcAft>
              <a:spcPct val="20000"/>
            </a:spcAft>
            <a:buChar char="•"/>
          </a:pPr>
          <a:r>
            <a:rPr lang="en-US" sz="2000" b="1" kern="1200"/>
            <a:t>If unable to see same-day, options will be given</a:t>
          </a:r>
          <a:endParaRPr lang="en-US" sz="2000" kern="1200"/>
        </a:p>
      </dsp:txBody>
      <dsp:txXfrm>
        <a:off x="0" y="799812"/>
        <a:ext cx="6748041" cy="995670"/>
      </dsp:txXfrm>
    </dsp:sp>
    <dsp:sp modelId="{F8B0F746-20E8-4228-9BCE-BC8DC13C25B2}">
      <dsp:nvSpPr>
        <dsp:cNvPr id="0" name=""/>
        <dsp:cNvSpPr/>
      </dsp:nvSpPr>
      <dsp:spPr>
        <a:xfrm>
          <a:off x="0" y="1795482"/>
          <a:ext cx="6748041"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a:t>Anyone can refer to COMCARE</a:t>
          </a:r>
          <a:endParaRPr lang="en-US" sz="2600" kern="1200"/>
        </a:p>
      </dsp:txBody>
      <dsp:txXfrm>
        <a:off x="29700" y="1825182"/>
        <a:ext cx="6688641" cy="549000"/>
      </dsp:txXfrm>
    </dsp:sp>
    <dsp:sp modelId="{9D5016BD-23B6-4CBA-B33C-8301B5521EA5}">
      <dsp:nvSpPr>
        <dsp:cNvPr id="0" name=""/>
        <dsp:cNvSpPr/>
      </dsp:nvSpPr>
      <dsp:spPr>
        <a:xfrm>
          <a:off x="0" y="2478762"/>
          <a:ext cx="6748041"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a:t>What to Expect:</a:t>
          </a:r>
          <a:endParaRPr lang="en-US" sz="2600" kern="1200"/>
        </a:p>
      </dsp:txBody>
      <dsp:txXfrm>
        <a:off x="29700" y="2508462"/>
        <a:ext cx="6688641" cy="549000"/>
      </dsp:txXfrm>
    </dsp:sp>
    <dsp:sp modelId="{8552C43F-AE8B-4953-8DAC-C387337B9D51}">
      <dsp:nvSpPr>
        <dsp:cNvPr id="0" name=""/>
        <dsp:cNvSpPr/>
      </dsp:nvSpPr>
      <dsp:spPr>
        <a:xfrm>
          <a:off x="0" y="3087162"/>
          <a:ext cx="6748041"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25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t>About 45 minutes to 2 hours, once with a clinician</a:t>
          </a:r>
          <a:endParaRPr lang="en-US" sz="2000" kern="1200" dirty="0"/>
        </a:p>
        <a:p>
          <a:pPr marL="228600" lvl="1" indent="-228600" algn="l" defTabSz="889000">
            <a:lnSpc>
              <a:spcPct val="90000"/>
            </a:lnSpc>
            <a:spcBef>
              <a:spcPct val="0"/>
            </a:spcBef>
            <a:spcAft>
              <a:spcPct val="20000"/>
            </a:spcAft>
            <a:buChar char="•"/>
          </a:pPr>
          <a:r>
            <a:rPr lang="en-US" sz="2000" b="0" i="0" kern="1200" dirty="0"/>
            <a:t> </a:t>
          </a:r>
          <a:endParaRPr lang="en-US" sz="2000" kern="1200" dirty="0"/>
        </a:p>
        <a:p>
          <a:pPr marL="228600" lvl="1" indent="-228600" algn="l" defTabSz="889000">
            <a:lnSpc>
              <a:spcPct val="90000"/>
            </a:lnSpc>
            <a:spcBef>
              <a:spcPct val="0"/>
            </a:spcBef>
            <a:spcAft>
              <a:spcPct val="20000"/>
            </a:spcAft>
            <a:buChar char="•"/>
          </a:pPr>
          <a:r>
            <a:rPr lang="en-US" sz="2000" kern="1200" dirty="0"/>
            <a:t>Adult Services and Children’s Services have different Same-Day Assessment information</a:t>
          </a:r>
        </a:p>
        <a:p>
          <a:pPr marL="228600" lvl="1" indent="-228600" algn="l" defTabSz="889000">
            <a:lnSpc>
              <a:spcPct val="90000"/>
            </a:lnSpc>
            <a:spcBef>
              <a:spcPct val="0"/>
            </a:spcBef>
            <a:spcAft>
              <a:spcPct val="20000"/>
            </a:spcAft>
            <a:buChar char="•"/>
          </a:pPr>
          <a:endParaRPr lang="en-US" sz="2000" kern="1200" dirty="0"/>
        </a:p>
        <a:p>
          <a:pPr marL="228600" lvl="1" indent="-228600" algn="l" defTabSz="889000">
            <a:lnSpc>
              <a:spcPct val="90000"/>
            </a:lnSpc>
            <a:spcBef>
              <a:spcPct val="0"/>
            </a:spcBef>
            <a:spcAft>
              <a:spcPct val="20000"/>
            </a:spcAft>
            <a:buChar char="•"/>
          </a:pPr>
          <a:r>
            <a:rPr lang="en-US" sz="2000" kern="1200" dirty="0"/>
            <a:t>More information can be found here </a:t>
          </a:r>
          <a:r>
            <a:rPr lang="en-US" sz="2000" kern="1200" dirty="0">
              <a:hlinkClick xmlns:r="http://schemas.openxmlformats.org/officeDocument/2006/relationships" r:id="rId1"/>
            </a:rPr>
            <a:t>COMCARE Same-Day Assessment Information</a:t>
          </a:r>
          <a:r>
            <a:rPr lang="en-US" sz="2000" kern="1200" dirty="0"/>
            <a:t> (</a:t>
          </a:r>
          <a:r>
            <a:rPr lang="en-US" sz="2000" kern="1200" dirty="0">
              <a:hlinkClick xmlns:r="http://schemas.openxmlformats.org/officeDocument/2006/relationships" r:id="rId1"/>
            </a:rPr>
            <a:t>https://www.sedgwickcounty.org/comcare/accessing-services/</a:t>
          </a:r>
          <a:r>
            <a:rPr lang="en-US" sz="2000" kern="1200" dirty="0"/>
            <a:t>) </a:t>
          </a:r>
        </a:p>
      </dsp:txBody>
      <dsp:txXfrm>
        <a:off x="0" y="3087162"/>
        <a:ext cx="6748041" cy="2691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28E7B-26E2-461F-9827-65A4D78A8BD7}"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12794-F540-47C1-9025-BC350ED42294}" type="slidenum">
              <a:rPr lang="en-US" smtClean="0"/>
              <a:t>‹#›</a:t>
            </a:fld>
            <a:endParaRPr lang="en-US"/>
          </a:p>
        </p:txBody>
      </p:sp>
    </p:spTree>
    <p:extLst>
      <p:ext uri="{BB962C8B-B14F-4D97-AF65-F5344CB8AC3E}">
        <p14:creationId xmlns:p14="http://schemas.microsoft.com/office/powerpoint/2010/main" val="467698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edgwickcounty.org/comcare/youth-mental-health/ksde-mhit-progr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DOC_IJP@Sedgwick.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edgwickcounty.org/comcare/accessing-servic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Youth with an Intellectual / Developmental Disability (I/DD) and/or Mental Health (MH) Disorder, who has exhibited a pattern of dangerous behavior and has an elevated risk of justice involvement or who is currently involved in the criminal justice system. </a:t>
            </a:r>
          </a:p>
          <a:p>
            <a:endParaRPr lang="en-US" dirty="0"/>
          </a:p>
        </p:txBody>
      </p:sp>
      <p:sp>
        <p:nvSpPr>
          <p:cNvPr id="4" name="Slide Number Placeholder 3"/>
          <p:cNvSpPr>
            <a:spLocks noGrp="1"/>
          </p:cNvSpPr>
          <p:nvPr>
            <p:ph type="sldNum" sz="quarter" idx="10"/>
          </p:nvPr>
        </p:nvSpPr>
        <p:spPr/>
        <p:txBody>
          <a:bodyPr/>
          <a:lstStyle/>
          <a:p>
            <a:fld id="{B1012794-F540-47C1-9025-BC350ED42294}" type="slidenum">
              <a:rPr lang="en-US" smtClean="0"/>
              <a:t>5</a:t>
            </a:fld>
            <a:endParaRPr lang="en-US"/>
          </a:p>
        </p:txBody>
      </p:sp>
    </p:spTree>
    <p:extLst>
      <p:ext uri="{BB962C8B-B14F-4D97-AF65-F5344CB8AC3E}">
        <p14:creationId xmlns:p14="http://schemas.microsoft.com/office/powerpoint/2010/main" val="210928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dirty="0">
                <a:latin typeface="Calibri" panose="020F0502020204030204" pitchFamily="34" charset="0"/>
                <a:cs typeface="Calibri" panose="020F0502020204030204" pitchFamily="34" charset="0"/>
              </a:rPr>
              <a:t>Adult Services (AS)</a:t>
            </a:r>
          </a:p>
          <a:p>
            <a:pPr lvl="1">
              <a:lnSpc>
                <a:spcPct val="170000"/>
              </a:lnSpc>
            </a:pPr>
            <a:r>
              <a:rPr lang="en-US" dirty="0">
                <a:latin typeface="Calibri" panose="020F0502020204030204" pitchFamily="34" charset="0"/>
                <a:cs typeface="Calibri" panose="020F0502020204030204" pitchFamily="34" charset="0"/>
              </a:rPr>
              <a:t>Addiction Treatment Services (ATS)</a:t>
            </a:r>
          </a:p>
          <a:p>
            <a:pPr lvl="2">
              <a:lnSpc>
                <a:spcPct val="170000"/>
              </a:lnSpc>
            </a:pPr>
            <a:r>
              <a:rPr lang="en-US" b="0" i="0" dirty="0">
                <a:effectLst/>
                <a:latin typeface="Calibri" panose="020F0502020204030204" pitchFamily="34" charset="0"/>
                <a:cs typeface="Calibri" panose="020F0502020204030204" pitchFamily="34" charset="0"/>
              </a:rPr>
              <a:t>Serves individuals </a:t>
            </a:r>
            <a:r>
              <a:rPr lang="en-US" b="1" i="0" dirty="0">
                <a:effectLst/>
                <a:latin typeface="Calibri" panose="020F0502020204030204" pitchFamily="34" charset="0"/>
                <a:cs typeface="Calibri" panose="020F0502020204030204" pitchFamily="34" charset="0"/>
              </a:rPr>
              <a:t>18 years</a:t>
            </a:r>
            <a:r>
              <a:rPr lang="en-US" b="0" i="0" dirty="0">
                <a:effectLst/>
                <a:latin typeface="Calibri" panose="020F0502020204030204" pitchFamily="34" charset="0"/>
                <a:cs typeface="Calibri" panose="020F0502020204030204" pitchFamily="34" charset="0"/>
              </a:rPr>
              <a:t> of age and older.</a:t>
            </a:r>
            <a:endParaRPr lang="en-US" dirty="0">
              <a:latin typeface="Calibri" panose="020F0502020204030204" pitchFamily="34" charset="0"/>
              <a:cs typeface="Calibri" panose="020F0502020204030204" pitchFamily="34" charset="0"/>
            </a:endParaRPr>
          </a:p>
          <a:p>
            <a:pPr lvl="3">
              <a:lnSpc>
                <a:spcPct val="170000"/>
              </a:lnSpc>
            </a:pPr>
            <a:r>
              <a:rPr lang="en-US" b="0" i="0" dirty="0">
                <a:effectLst/>
                <a:latin typeface="Calibri" panose="020F0502020204030204" pitchFamily="34" charset="0"/>
                <a:cs typeface="Calibri" panose="020F0502020204030204" pitchFamily="34" charset="0"/>
              </a:rPr>
              <a:t>Provides the following: Assessment and evaluation, co-occurring mental health and substance use treatment</a:t>
            </a:r>
            <a:r>
              <a:rPr lang="en-US" dirty="0">
                <a:latin typeface="Calibri" panose="020F0502020204030204" pitchFamily="34" charset="0"/>
                <a:cs typeface="Calibri" panose="020F0502020204030204" pitchFamily="34" charset="0"/>
              </a:rPr>
              <a:t>, s</a:t>
            </a:r>
            <a:r>
              <a:rPr lang="en-US" b="0" i="0" dirty="0">
                <a:effectLst/>
                <a:latin typeface="Calibri" panose="020F0502020204030204" pitchFamily="34" charset="0"/>
                <a:cs typeface="Calibri" panose="020F0502020204030204" pitchFamily="34" charset="0"/>
              </a:rPr>
              <a:t>ubstance Use Disorder group and individual treatment</a:t>
            </a:r>
            <a:r>
              <a:rPr lang="en-US" dirty="0">
                <a:latin typeface="Calibri" panose="020F0502020204030204" pitchFamily="34" charset="0"/>
                <a:cs typeface="Calibri" panose="020F0502020204030204" pitchFamily="34" charset="0"/>
              </a:rPr>
              <a:t>, a</a:t>
            </a:r>
            <a:r>
              <a:rPr lang="en-US" b="0" i="0" dirty="0">
                <a:effectLst/>
                <a:latin typeface="Calibri" panose="020F0502020204030204" pitchFamily="34" charset="0"/>
                <a:cs typeface="Calibri" panose="020F0502020204030204" pitchFamily="34" charset="0"/>
              </a:rPr>
              <a:t>lcohol and drug education programs, addresses problem gambling.</a:t>
            </a:r>
          </a:p>
          <a:p>
            <a:pPr marL="742950" lvl="1" indent="-285750">
              <a:lnSpc>
                <a:spcPct val="170000"/>
              </a:lnSpc>
            </a:pPr>
            <a:r>
              <a:rPr lang="en-US" dirty="0">
                <a:latin typeface="Calibri" panose="020F0502020204030204" pitchFamily="34" charset="0"/>
                <a:cs typeface="Calibri" panose="020F0502020204030204" pitchFamily="34" charset="0"/>
              </a:rPr>
              <a:t>Community Support Services and Center City (CSS and CC)</a:t>
            </a:r>
          </a:p>
          <a:p>
            <a:pPr lvl="2">
              <a:lnSpc>
                <a:spcPct val="170000"/>
              </a:lnSpc>
            </a:pPr>
            <a:r>
              <a:rPr lang="en-US" b="0" i="0" dirty="0">
                <a:effectLst/>
                <a:latin typeface="Calibri" panose="020F0502020204030204" pitchFamily="34" charset="0"/>
                <a:cs typeface="Calibri" panose="020F0502020204030204" pitchFamily="34" charset="0"/>
              </a:rPr>
              <a:t>Serves individuals </a:t>
            </a:r>
            <a:r>
              <a:rPr lang="en-US" b="1" i="0" dirty="0">
                <a:effectLst/>
                <a:latin typeface="Calibri" panose="020F0502020204030204" pitchFamily="34" charset="0"/>
                <a:cs typeface="Calibri" panose="020F0502020204030204" pitchFamily="34" charset="0"/>
              </a:rPr>
              <a:t>18 years </a:t>
            </a:r>
            <a:r>
              <a:rPr lang="en-US" b="0" i="0" dirty="0">
                <a:effectLst/>
                <a:latin typeface="Calibri" panose="020F0502020204030204" pitchFamily="34" charset="0"/>
                <a:cs typeface="Calibri" panose="020F0502020204030204" pitchFamily="34" charset="0"/>
              </a:rPr>
              <a:t>of age and older.</a:t>
            </a:r>
            <a:endParaRPr lang="en-US" dirty="0">
              <a:latin typeface="Calibri" panose="020F0502020204030204" pitchFamily="34" charset="0"/>
              <a:cs typeface="Calibri" panose="020F0502020204030204" pitchFamily="34" charset="0"/>
            </a:endParaRPr>
          </a:p>
          <a:p>
            <a:pPr lvl="2">
              <a:lnSpc>
                <a:spcPct val="170000"/>
              </a:lnSpc>
            </a:pPr>
            <a:r>
              <a:rPr lang="en-US" b="0" i="0" dirty="0">
                <a:effectLst/>
                <a:latin typeface="Calibri" panose="020F0502020204030204" pitchFamily="34" charset="0"/>
                <a:cs typeface="Calibri" panose="020F0502020204030204" pitchFamily="34" charset="0"/>
              </a:rPr>
              <a:t>Must met state defined assessment criteria as PRE or Severe Persistent Mental Illness</a:t>
            </a:r>
            <a:endParaRPr lang="en-US" dirty="0">
              <a:latin typeface="Calibri" panose="020F0502020204030204" pitchFamily="34" charset="0"/>
              <a:cs typeface="Calibri" panose="020F0502020204030204" pitchFamily="34" charset="0"/>
            </a:endParaRPr>
          </a:p>
          <a:p>
            <a:pPr lvl="2">
              <a:lnSpc>
                <a:spcPct val="170000"/>
              </a:lnSpc>
            </a:pPr>
            <a:r>
              <a:rPr lang="en-US" b="0" i="0" dirty="0">
                <a:effectLst/>
                <a:latin typeface="Calibri" panose="020F0502020204030204" pitchFamily="34" charset="0"/>
                <a:cs typeface="Calibri" panose="020F0502020204030204" pitchFamily="34" charset="0"/>
              </a:rPr>
              <a:t>Individual has expressed an interest in improving mental health symptoms</a:t>
            </a:r>
            <a:endParaRPr lang="en-US" dirty="0">
              <a:latin typeface="Calibri" panose="020F0502020204030204" pitchFamily="34" charset="0"/>
              <a:cs typeface="Calibri" panose="020F0502020204030204" pitchFamily="34" charset="0"/>
            </a:endParaRPr>
          </a:p>
          <a:p>
            <a:pPr lvl="2">
              <a:lnSpc>
                <a:spcPct val="170000"/>
              </a:lnSpc>
            </a:pPr>
            <a:r>
              <a:rPr lang="en-US" b="0" i="0" dirty="0">
                <a:effectLst/>
                <a:latin typeface="Calibri" panose="020F0502020204030204" pitchFamily="34" charset="0"/>
                <a:cs typeface="Calibri" panose="020F0502020204030204" pitchFamily="34" charset="0"/>
              </a:rPr>
              <a:t>Services are designed to assist people recover and reclaim their lives by identifying, securing, and sustaining the range of resources needed to live, work, and play as fully integrated citizens of the communities in which they live. Services may be provided one-on-one or in a group setting.</a:t>
            </a:r>
          </a:p>
          <a:p>
            <a:pPr lvl="1">
              <a:lnSpc>
                <a:spcPct val="170000"/>
              </a:lnSpc>
            </a:pPr>
            <a:r>
              <a:rPr lang="en-US" dirty="0">
                <a:latin typeface="Calibri" panose="020F0502020204030204" pitchFamily="34" charset="0"/>
                <a:cs typeface="Calibri" panose="020F0502020204030204" pitchFamily="34" charset="0"/>
              </a:rPr>
              <a:t>PATH Outreach</a:t>
            </a:r>
          </a:p>
          <a:p>
            <a:pPr lvl="2">
              <a:lnSpc>
                <a:spcPct val="170000"/>
              </a:lnSpc>
            </a:pPr>
            <a:r>
              <a:rPr lang="en-US" dirty="0">
                <a:latin typeface="Calibri" panose="020F0502020204030204" pitchFamily="34" charset="0"/>
                <a:cs typeface="Calibri" panose="020F0502020204030204" pitchFamily="34" charset="0"/>
              </a:rPr>
              <a:t>F</a:t>
            </a:r>
            <a:r>
              <a:rPr lang="en-US" b="0" i="0" dirty="0">
                <a:effectLst/>
                <a:latin typeface="Calibri" panose="020F0502020204030204" pitchFamily="34" charset="0"/>
                <a:cs typeface="Calibri" panose="020F0502020204030204" pitchFamily="34" charset="0"/>
              </a:rPr>
              <a:t>unded by a grant from KDADS. The goal of PATH is to assist individuals in Sedgwick County that are currently unhoused, and meet HUD criteria of being chronically homeless, access services related to mental health treatment, basic needs and housing resources in an effort increase permanent housing and supportive services.</a:t>
            </a:r>
          </a:p>
          <a:p>
            <a:pPr lvl="1">
              <a:lnSpc>
                <a:spcPct val="170000"/>
              </a:lnSpc>
            </a:pPr>
            <a:r>
              <a:rPr lang="en-US" dirty="0">
                <a:latin typeface="Calibri" panose="020F0502020204030204" pitchFamily="34" charset="0"/>
                <a:cs typeface="Calibri" panose="020F0502020204030204" pitchFamily="34" charset="0"/>
              </a:rPr>
              <a:t>Outpatient Services (OPS)</a:t>
            </a:r>
          </a:p>
          <a:p>
            <a:pPr lvl="2">
              <a:lnSpc>
                <a:spcPct val="170000"/>
              </a:lnSpc>
            </a:pPr>
            <a:r>
              <a:rPr lang="en-US" b="0" i="0" dirty="0">
                <a:effectLst/>
                <a:latin typeface="Calibri" panose="020F0502020204030204" pitchFamily="34" charset="0"/>
                <a:cs typeface="Calibri" panose="020F0502020204030204" pitchFamily="34" charset="0"/>
              </a:rPr>
              <a:t>Serves individuals </a:t>
            </a:r>
            <a:r>
              <a:rPr lang="en-US" b="1" i="0" dirty="0">
                <a:effectLst/>
                <a:latin typeface="Calibri" panose="020F0502020204030204" pitchFamily="34" charset="0"/>
                <a:cs typeface="Calibri" panose="020F0502020204030204" pitchFamily="34" charset="0"/>
              </a:rPr>
              <a:t>18 years</a:t>
            </a:r>
            <a:r>
              <a:rPr lang="en-US" b="0" i="0" dirty="0">
                <a:effectLst/>
                <a:latin typeface="Calibri" panose="020F0502020204030204" pitchFamily="34" charset="0"/>
                <a:cs typeface="Calibri" panose="020F0502020204030204" pitchFamily="34" charset="0"/>
              </a:rPr>
              <a:t> of age and older.</a:t>
            </a:r>
          </a:p>
          <a:p>
            <a:pPr lvl="2">
              <a:lnSpc>
                <a:spcPct val="170000"/>
              </a:lnSpc>
            </a:pPr>
            <a:r>
              <a:rPr lang="en-US" dirty="0">
                <a:latin typeface="Calibri" panose="020F0502020204030204" pitchFamily="34" charset="0"/>
                <a:cs typeface="Calibri" panose="020F0502020204030204" pitchFamily="34" charset="0"/>
              </a:rPr>
              <a:t>Individual and Group mental health therapy</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17</a:t>
            </a:fld>
            <a:endParaRPr lang="en-US"/>
          </a:p>
        </p:txBody>
      </p:sp>
    </p:spTree>
    <p:extLst>
      <p:ext uri="{BB962C8B-B14F-4D97-AF65-F5344CB8AC3E}">
        <p14:creationId xmlns:p14="http://schemas.microsoft.com/office/powerpoint/2010/main" val="35713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600" dirty="0"/>
              <a:t>Children’s Services (CS)</a:t>
            </a:r>
          </a:p>
          <a:p>
            <a:pPr lvl="1">
              <a:lnSpc>
                <a:spcPct val="170000"/>
              </a:lnSpc>
            </a:pPr>
            <a:r>
              <a:rPr lang="en-US" sz="4200" dirty="0"/>
              <a:t>Available to youth younger than 18 years (up to 22 years in certain circumstances) who have serious emotional and social problems that disrupt community, experiencing a Severe Emotional Disturbance (SED), school and family relationships. These children are at risk for out-of-home placement or psychiatric hospitalization.</a:t>
            </a:r>
          </a:p>
          <a:p>
            <a:pPr lvl="2">
              <a:lnSpc>
                <a:spcPct val="170000"/>
              </a:lnSpc>
            </a:pPr>
            <a:r>
              <a:rPr lang="en-US" sz="4200" dirty="0"/>
              <a:t>Community Based Services (CBS)</a:t>
            </a:r>
          </a:p>
          <a:p>
            <a:pPr lvl="3">
              <a:lnSpc>
                <a:spcPct val="170000"/>
              </a:lnSpc>
            </a:pPr>
            <a:r>
              <a:rPr lang="en-US" sz="4200" dirty="0"/>
              <a:t>Primarily services are provided in the home, community, and school settings.</a:t>
            </a:r>
          </a:p>
          <a:p>
            <a:pPr lvl="4">
              <a:lnSpc>
                <a:spcPct val="170000"/>
              </a:lnSpc>
            </a:pPr>
            <a:r>
              <a:rPr lang="en-US" sz="4200" dirty="0"/>
              <a:t>Examples: Integrated Care Case Management Services (ICS), Attendant Care (AC), Psychosocial Individual and Group (PRG/PRI), Parent Peer Support, SED Waiver Services.</a:t>
            </a:r>
          </a:p>
          <a:p>
            <a:pPr lvl="2" fontAlgn="base">
              <a:lnSpc>
                <a:spcPct val="170000"/>
              </a:lnSpc>
            </a:pPr>
            <a:r>
              <a:rPr lang="en-US" sz="4200" b="0" i="0" dirty="0">
                <a:effectLst/>
              </a:rPr>
              <a:t>Therapy Clinic</a:t>
            </a:r>
          </a:p>
          <a:p>
            <a:pPr lvl="3" fontAlgn="base">
              <a:lnSpc>
                <a:spcPct val="170000"/>
              </a:lnSpc>
            </a:pPr>
            <a:r>
              <a:rPr lang="en-US" sz="4200" b="0" i="0" dirty="0">
                <a:effectLst/>
              </a:rPr>
              <a:t>Individual and family therapy.</a:t>
            </a:r>
          </a:p>
          <a:p>
            <a:pPr lvl="2" fontAlgn="base">
              <a:lnSpc>
                <a:spcPct val="170000"/>
              </a:lnSpc>
            </a:pPr>
            <a:r>
              <a:rPr lang="en-US" sz="4200" b="0" i="0" dirty="0">
                <a:effectLst/>
              </a:rPr>
              <a:t>Kansas State Department of Education Mental Health Intervention Program (MHIT)</a:t>
            </a:r>
          </a:p>
          <a:p>
            <a:pPr lvl="3" fontAlgn="base">
              <a:lnSpc>
                <a:spcPct val="170000"/>
              </a:lnSpc>
            </a:pPr>
            <a:r>
              <a:rPr lang="en-US" sz="4200" b="0" i="0" dirty="0">
                <a:effectLst/>
              </a:rPr>
              <a:t>KSDE MHIT is a program designed to work directly with youth in the school setting. Through extensive work with schools, we are able to reduce the amount of disruption to a youth daily life and increase coordination of care. A list of schools that are part of the MHIT program can be found here </a:t>
            </a:r>
            <a:r>
              <a:rPr lang="en-US" sz="4200" b="0" i="0" dirty="0">
                <a:effectLst/>
                <a:hlinkClick r:id="rId3"/>
              </a:rPr>
              <a:t>KSDE COMCARE MHIT Schools</a:t>
            </a:r>
            <a:r>
              <a:rPr lang="en-US" sz="4200" b="0" i="0" dirty="0">
                <a:effectLst/>
              </a:rPr>
              <a:t>. </a:t>
            </a:r>
          </a:p>
          <a:p>
            <a:pPr lvl="2">
              <a:lnSpc>
                <a:spcPct val="170000"/>
              </a:lnSpc>
            </a:pPr>
            <a:r>
              <a:rPr lang="en-US" sz="4200" dirty="0"/>
              <a:t>First Episode Psychosis Program (FEP)</a:t>
            </a:r>
          </a:p>
          <a:p>
            <a:pPr lvl="3">
              <a:lnSpc>
                <a:spcPct val="170000"/>
              </a:lnSpc>
            </a:pPr>
            <a:r>
              <a:rPr lang="en-US" sz="4200" dirty="0"/>
              <a:t>Self contained, team-based treatment modality. Limited availability.</a:t>
            </a:r>
          </a:p>
          <a:p>
            <a:pPr lvl="4">
              <a:lnSpc>
                <a:spcPct val="170000"/>
              </a:lnSpc>
            </a:pPr>
            <a:r>
              <a:rPr lang="en-US" sz="4200" dirty="0"/>
              <a:t>Provides assertive treatment to 16 years old through 35 years old :  Onset of psychotic symptoms in within the last 5 years. Exclusion: Psychosis is due to trauma, substance abuse/abuse, or Traumatic Brain Injury</a:t>
            </a:r>
          </a:p>
          <a:p>
            <a:pPr lvl="4">
              <a:lnSpc>
                <a:spcPct val="170000"/>
              </a:lnSpc>
            </a:pPr>
            <a:r>
              <a:rPr lang="en-US" sz="4200" dirty="0"/>
              <a:t>Individual Therapy, Integrated Care Case Management Services (ICS),, Peer Support, Medication Management, Employment and Education Support, Family Education and Support, Community Education through presentations and consultations. </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18</a:t>
            </a:fld>
            <a:endParaRPr lang="en-US" dirty="0"/>
          </a:p>
        </p:txBody>
      </p:sp>
    </p:spTree>
    <p:extLst>
      <p:ext uri="{BB962C8B-B14F-4D97-AF65-F5344CB8AC3E}">
        <p14:creationId xmlns:p14="http://schemas.microsoft.com/office/powerpoint/2010/main" val="24948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COMCARE Rehab Services Children’s Services: </a:t>
            </a:r>
            <a:br>
              <a:rPr lang="en-US" sz="1200" dirty="0"/>
            </a:br>
            <a:br>
              <a:rPr lang="en-US" sz="1200" dirty="0"/>
            </a:br>
            <a:r>
              <a:rPr lang="en-US" sz="1200" dirty="0"/>
              <a:t>Integrated Care Case Management: Indicators referral to Community Based Services (CBS) through COMCARE may be appropriate</a:t>
            </a:r>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19</a:t>
            </a:fld>
            <a:endParaRPr lang="en-US"/>
          </a:p>
        </p:txBody>
      </p:sp>
    </p:spTree>
    <p:extLst>
      <p:ext uri="{BB962C8B-B14F-4D97-AF65-F5344CB8AC3E}">
        <p14:creationId xmlns:p14="http://schemas.microsoft.com/office/powerpoint/2010/main" val="2250813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sz="4000" dirty="0"/>
              <a:t>COMCARE Children’s Services providers may receive education and training regarding the IJP development processes.</a:t>
            </a:r>
          </a:p>
          <a:p>
            <a:pPr>
              <a:lnSpc>
                <a:spcPct val="170000"/>
              </a:lnSpc>
            </a:pPr>
            <a:r>
              <a:rPr lang="en-US" sz="4000" dirty="0"/>
              <a:t>Youth active in COMCARE Children’s Services, CBS program:</a:t>
            </a:r>
          </a:p>
          <a:p>
            <a:pPr lvl="1">
              <a:lnSpc>
                <a:spcPct val="170000"/>
              </a:lnSpc>
            </a:pPr>
            <a:r>
              <a:rPr lang="en-US" sz="4000" dirty="0"/>
              <a:t>ICS may identify youth from their caseload, that would be appropriate to have an IJP developed.</a:t>
            </a:r>
          </a:p>
          <a:p>
            <a:pPr lvl="1">
              <a:lnSpc>
                <a:spcPct val="170000"/>
              </a:lnSpc>
            </a:pPr>
            <a:r>
              <a:rPr lang="en-US" sz="4000" dirty="0"/>
              <a:t>ICS may participate as a team member, in the development of the IJP, by providing feedback related to the youth's current mental health treatment plan, as it relates to the youth's contacts with Law Enforcement. If approved by the legal guardian via a Release of Information, the ICS, may provide current mental health treatment plan and COMCARE Crisis Plan to assist in the development of the IJP. </a:t>
            </a:r>
          </a:p>
          <a:p>
            <a:pPr lvl="1">
              <a:lnSpc>
                <a:spcPct val="170000"/>
              </a:lnSpc>
            </a:pPr>
            <a:r>
              <a:rPr lang="en-US" sz="4000" dirty="0"/>
              <a:t>ICS may provide guidance, based on their individual interactions with the youth, that may be useful in deescalating the youth and diverting from further Law Enforcement involvement. </a:t>
            </a:r>
          </a:p>
          <a:p>
            <a:pPr lvl="1">
              <a:lnSpc>
                <a:spcPct val="170000"/>
              </a:lnSpc>
            </a:pPr>
            <a:r>
              <a:rPr lang="en-US" sz="4000" dirty="0"/>
              <a:t>ICS will support the implementation of the IJP through the provision of medically necessary mental health services and assist in referral to additional mental health services identified by the IJP development team.</a:t>
            </a:r>
          </a:p>
          <a:p>
            <a:pPr lvl="1">
              <a:lnSpc>
                <a:spcPct val="170000"/>
              </a:lnSpc>
            </a:pPr>
            <a:r>
              <a:rPr lang="en-US" sz="4000" dirty="0"/>
              <a:t>ICS will ensure the completed IJP is available in COMCARE’s Electronic Medical Record, for reference by all COMCARE providers serving the youth. </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20</a:t>
            </a:fld>
            <a:endParaRPr lang="en-US"/>
          </a:p>
        </p:txBody>
      </p:sp>
    </p:spTree>
    <p:extLst>
      <p:ext uri="{BB962C8B-B14F-4D97-AF65-F5344CB8AC3E}">
        <p14:creationId xmlns:p14="http://schemas.microsoft.com/office/powerpoint/2010/main" val="353598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sz="4000" dirty="0"/>
              <a:t>Youth active in COMCARE Children’s Services, Therapy Clinic program only:</a:t>
            </a:r>
          </a:p>
          <a:p>
            <a:pPr lvl="1">
              <a:lnSpc>
                <a:spcPct val="170000"/>
              </a:lnSpc>
            </a:pPr>
            <a:r>
              <a:rPr lang="en-US" sz="4000" dirty="0"/>
              <a:t>Clinician  may identify that a youth may be appropriate for an IJP.</a:t>
            </a:r>
          </a:p>
          <a:p>
            <a:pPr lvl="1">
              <a:lnSpc>
                <a:spcPct val="170000"/>
              </a:lnSpc>
            </a:pPr>
            <a:r>
              <a:rPr lang="en-US" sz="4000" dirty="0"/>
              <a:t>It would be anticipated, if the legal guardian is amenable, that a referral to CBS be completed to ensure medically necessary mental health services are provided. </a:t>
            </a:r>
          </a:p>
          <a:p>
            <a:pPr lvl="1">
              <a:lnSpc>
                <a:spcPct val="170000"/>
              </a:lnSpc>
            </a:pPr>
            <a:r>
              <a:rPr lang="en-US" sz="4000" dirty="0"/>
              <a:t>Clinician’s may be consulted regarding the youth’s mental health needs, but in most cases will not be able to participate fully in the development of the IJP as an active team member. </a:t>
            </a:r>
          </a:p>
          <a:p>
            <a:pPr lvl="1">
              <a:lnSpc>
                <a:spcPct val="170000"/>
              </a:lnSpc>
            </a:pPr>
            <a:r>
              <a:rPr lang="en-US" sz="4000" dirty="0"/>
              <a:t>Clinicians will ensure the completed IJP is available in COMCARE’s Electronic Medical Record, for reference by all COMCARE providers serving the youth.</a:t>
            </a:r>
          </a:p>
          <a:p>
            <a:pPr>
              <a:lnSpc>
                <a:spcPct val="170000"/>
              </a:lnSpc>
            </a:pPr>
            <a:r>
              <a:rPr lang="en-US" sz="4000" dirty="0"/>
              <a:t>Youth is not active in COMCARE Children’s Services, but reports previous involvement:</a:t>
            </a:r>
          </a:p>
          <a:p>
            <a:pPr lvl="1">
              <a:lnSpc>
                <a:spcPct val="170000"/>
              </a:lnSpc>
            </a:pPr>
            <a:r>
              <a:rPr lang="en-US" sz="4000" dirty="0"/>
              <a:t>If appropriate Release of Information is provided, COMCARE can provide records regarding mental health services provided, based on the need to know of the individual requesting. </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21</a:t>
            </a:fld>
            <a:endParaRPr lang="en-US"/>
          </a:p>
        </p:txBody>
      </p:sp>
    </p:spTree>
    <p:extLst>
      <p:ext uri="{BB962C8B-B14F-4D97-AF65-F5344CB8AC3E}">
        <p14:creationId xmlns:p14="http://schemas.microsoft.com/office/powerpoint/2010/main" val="230259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2000" dirty="0">
                <a:latin typeface="Calibri" panose="020F0502020204030204" pitchFamily="34" charset="0"/>
                <a:cs typeface="Calibri" panose="020F0502020204030204" pitchFamily="34" charset="0"/>
              </a:rPr>
              <a:t>Prevention and Protection Services- Assessment and Prevention </a:t>
            </a:r>
          </a:p>
          <a:p>
            <a:pPr lvl="1"/>
            <a:r>
              <a:rPr lang="en-US" sz="2000" dirty="0">
                <a:latin typeface="Calibri" panose="020F0502020204030204" pitchFamily="34" charset="0"/>
                <a:cs typeface="Calibri" panose="020F0502020204030204" pitchFamily="34" charset="0"/>
              </a:rPr>
              <a:t>Assess and provide services to families for whom there is a risk for out of home placement of a child</a:t>
            </a:r>
          </a:p>
          <a:p>
            <a:pPr lvl="1"/>
            <a:r>
              <a:rPr lang="en-US" sz="2000" dirty="0">
                <a:latin typeface="Calibri" panose="020F0502020204030204" pitchFamily="34" charset="0"/>
                <a:cs typeface="Calibri" panose="020F0502020204030204" pitchFamily="34" charset="0"/>
              </a:rPr>
              <a:t>Primary focus is on prevention and services to support children and families in their homes</a:t>
            </a:r>
          </a:p>
          <a:p>
            <a:r>
              <a:rPr lang="en-US" sz="2000" dirty="0">
                <a:latin typeface="Calibri" panose="020F0502020204030204" pitchFamily="34" charset="0"/>
                <a:cs typeface="Calibri" panose="020F0502020204030204" pitchFamily="34" charset="0"/>
              </a:rPr>
              <a:t>DCCCA Family Preservation Services </a:t>
            </a:r>
          </a:p>
          <a:p>
            <a:pPr lvl="1"/>
            <a:r>
              <a:rPr lang="en-US" sz="2000" dirty="0">
                <a:latin typeface="Calibri" panose="020F0502020204030204" pitchFamily="34" charset="0"/>
                <a:cs typeface="Calibri" panose="020F0502020204030204" pitchFamily="34" charset="0"/>
              </a:rPr>
              <a:t>In-Home Services for families who are at risk of a child being removed from the home</a:t>
            </a:r>
          </a:p>
          <a:p>
            <a:pPr lvl="1"/>
            <a:r>
              <a:rPr lang="en-US" sz="2000" dirty="0">
                <a:latin typeface="Calibri" panose="020F0502020204030204" pitchFamily="34" charset="0"/>
                <a:cs typeface="Calibri" panose="020F0502020204030204" pitchFamily="34" charset="0"/>
              </a:rPr>
              <a:t>Therapeutic supports, substance abuse treatment, parent education and support, case management</a:t>
            </a:r>
          </a:p>
          <a:p>
            <a:r>
              <a:rPr lang="en-US" sz="2000" dirty="0">
                <a:latin typeface="Calibri" panose="020F0502020204030204" pitchFamily="34" charset="0"/>
                <a:cs typeface="Calibri" panose="020F0502020204030204" pitchFamily="34" charset="0"/>
              </a:rPr>
              <a:t>Family First Services</a:t>
            </a:r>
          </a:p>
          <a:p>
            <a:pPr lvl="1"/>
            <a:r>
              <a:rPr lang="en-US" sz="2000" dirty="0">
                <a:latin typeface="Calibri" panose="020F0502020204030204" pitchFamily="34" charset="0"/>
                <a:cs typeface="Calibri" panose="020F0502020204030204" pitchFamily="34" charset="0"/>
              </a:rPr>
              <a:t>Menu of services to help address risk factors present in a home</a:t>
            </a:r>
          </a:p>
          <a:p>
            <a:pPr lvl="1"/>
            <a:r>
              <a:rPr lang="en-US" sz="2000" dirty="0">
                <a:latin typeface="Calibri" panose="020F0502020204030204" pitchFamily="34" charset="0"/>
                <a:cs typeface="Calibri" panose="020F0502020204030204" pitchFamily="34" charset="0"/>
              </a:rPr>
              <a:t>Substance abuse treatment, mental health, parent support</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23</a:t>
            </a:fld>
            <a:endParaRPr lang="en-US"/>
          </a:p>
        </p:txBody>
      </p:sp>
    </p:spTree>
    <p:extLst>
      <p:ext uri="{BB962C8B-B14F-4D97-AF65-F5344CB8AC3E}">
        <p14:creationId xmlns:p14="http://schemas.microsoft.com/office/powerpoint/2010/main" val="1158748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2400" dirty="0"/>
              <a:t>Prevention and Protection Services- Foster Care</a:t>
            </a:r>
          </a:p>
          <a:p>
            <a:pPr lvl="1"/>
            <a:r>
              <a:rPr lang="en-US" dirty="0"/>
              <a:t>Safety concerns to where a child can no longer remain safely in the home</a:t>
            </a:r>
          </a:p>
          <a:p>
            <a:pPr lvl="1"/>
            <a:r>
              <a:rPr lang="en-US" dirty="0"/>
              <a:t>Referrals for out of home, foster care services</a:t>
            </a:r>
          </a:p>
          <a:p>
            <a:r>
              <a:rPr lang="en-US" sz="2400" dirty="0"/>
              <a:t>Saint Francis Ministries (SFM)</a:t>
            </a:r>
          </a:p>
          <a:p>
            <a:pPr lvl="1"/>
            <a:r>
              <a:rPr lang="en-US" dirty="0"/>
              <a:t>Case Management services to address the safety concerns that precipitated the out of home case</a:t>
            </a:r>
          </a:p>
          <a:p>
            <a:pPr lvl="1"/>
            <a:r>
              <a:rPr lang="en-US" dirty="0"/>
              <a:t>Partner with community providers for services to the child and family</a:t>
            </a:r>
          </a:p>
          <a:p>
            <a:pPr lvl="1"/>
            <a:r>
              <a:rPr lang="en-US" dirty="0"/>
              <a:t>Work with the court on providing information and recommendations for the Child in Need of Care case</a:t>
            </a:r>
          </a:p>
          <a:p>
            <a:pPr lvl="1"/>
            <a:r>
              <a:rPr lang="en-US" dirty="0"/>
              <a:t>Focus on timely permanency for children in foster care</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24</a:t>
            </a:fld>
            <a:endParaRPr lang="en-US"/>
          </a:p>
        </p:txBody>
      </p:sp>
    </p:spTree>
    <p:extLst>
      <p:ext uri="{BB962C8B-B14F-4D97-AF65-F5344CB8AC3E}">
        <p14:creationId xmlns:p14="http://schemas.microsoft.com/office/powerpoint/2010/main" val="2206010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US" sz="1200" dirty="0"/>
              <a:t>IJP Process</a:t>
            </a:r>
          </a:p>
          <a:p>
            <a:r>
              <a:rPr lang="en-US" sz="1200" dirty="0"/>
              <a:t>DCF, along with agencies who provide the direct case management services to children and families, will help identify youth for whom an IJP may be beneficial</a:t>
            </a:r>
          </a:p>
          <a:p>
            <a:r>
              <a:rPr lang="en-US" sz="1200" dirty="0"/>
              <a:t>Partner in the development of the IJP process</a:t>
            </a:r>
          </a:p>
          <a:p>
            <a:r>
              <a:rPr lang="en-US" sz="1200" dirty="0"/>
              <a:t>Train staff in completing the IJP</a:t>
            </a:r>
          </a:p>
          <a:p>
            <a:r>
              <a:rPr lang="en-US" sz="1200" dirty="0"/>
              <a:t>Maintain records and ensure new providers, placements, the school, foster families or relative placements, bio parents, etc. receive copies of the IJP</a:t>
            </a:r>
          </a:p>
          <a:p>
            <a:r>
              <a:rPr lang="en-US" sz="1200" dirty="0"/>
              <a:t>Support the recommendations of the IJP and implement interventions </a:t>
            </a:r>
          </a:p>
          <a:p>
            <a:endParaRPr lang="en-US" dirty="0"/>
          </a:p>
        </p:txBody>
      </p:sp>
      <p:sp>
        <p:nvSpPr>
          <p:cNvPr id="4" name="Slide Number Placeholder 3"/>
          <p:cNvSpPr>
            <a:spLocks noGrp="1"/>
          </p:cNvSpPr>
          <p:nvPr>
            <p:ph type="sldNum" sz="quarter" idx="10"/>
          </p:nvPr>
        </p:nvSpPr>
        <p:spPr/>
        <p:txBody>
          <a:bodyPr/>
          <a:lstStyle/>
          <a:p>
            <a:fld id="{B1012794-F540-47C1-9025-BC350ED42294}" type="slidenum">
              <a:rPr lang="en-US" smtClean="0"/>
              <a:t>25</a:t>
            </a:fld>
            <a:endParaRPr lang="en-US"/>
          </a:p>
        </p:txBody>
      </p:sp>
    </p:spTree>
    <p:extLst>
      <p:ext uri="{BB962C8B-B14F-4D97-AF65-F5344CB8AC3E}">
        <p14:creationId xmlns:p14="http://schemas.microsoft.com/office/powerpoint/2010/main" val="2702392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500"/>
              </a:spcBef>
              <a:spcAft>
                <a:spcPts val="500"/>
              </a:spcAft>
              <a:buFont typeface="Wingdings" panose="05000000000000000000" pitchFamily="2" charset="2"/>
              <a:buChar char="§"/>
            </a:pPr>
            <a:r>
              <a:rPr lang="en-US" dirty="0">
                <a:latin typeface="Calibri" panose="020F0502020204030204" pitchFamily="34" charset="0"/>
                <a:cs typeface="Calibri" panose="020F0502020204030204" pitchFamily="34" charset="0"/>
              </a:rPr>
              <a:t>The SCDDO has </a:t>
            </a:r>
            <a:r>
              <a:rPr lang="en-US" b="1"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primary responsibilities: </a:t>
            </a:r>
          </a:p>
          <a:p>
            <a:pPr marL="914400" lvl="1" indent="-457200">
              <a:lnSpc>
                <a:spcPct val="110000"/>
              </a:lnSpc>
              <a:spcAft>
                <a:spcPts val="500"/>
              </a:spcAft>
              <a:buFont typeface="+mj-lt"/>
              <a:buAutoNum type="arabicParenR"/>
            </a:pPr>
            <a:r>
              <a:rPr lang="en-US" sz="2800" dirty="0">
                <a:latin typeface="Calibri" panose="020F0502020204030204" pitchFamily="34" charset="0"/>
                <a:cs typeface="Calibri" panose="020F0502020204030204" pitchFamily="34" charset="0"/>
              </a:rPr>
              <a:t>Single Point of Entry to the IDD Service System </a:t>
            </a:r>
          </a:p>
          <a:p>
            <a:pPr marL="914400" lvl="1" indent="-457200">
              <a:lnSpc>
                <a:spcPct val="110000"/>
              </a:lnSpc>
              <a:spcAft>
                <a:spcPts val="500"/>
              </a:spcAft>
              <a:buFont typeface="+mj-lt"/>
              <a:buAutoNum type="arabicParenR"/>
            </a:pPr>
            <a:r>
              <a:rPr lang="en-US" sz="2800" dirty="0">
                <a:latin typeface="Calibri" panose="020F0502020204030204" pitchFamily="34" charset="0"/>
                <a:cs typeface="Calibri" panose="020F0502020204030204" pitchFamily="34" charset="0"/>
              </a:rPr>
              <a:t>Quality Oversight (QA)</a:t>
            </a:r>
          </a:p>
          <a:p>
            <a:pPr marL="457200" lvl="1" indent="0">
              <a:lnSpc>
                <a:spcPct val="100000"/>
              </a:lnSpc>
              <a:spcAft>
                <a:spcPts val="500"/>
              </a:spcAft>
              <a:buNone/>
            </a:pPr>
            <a:endParaRPr lang="en-US" sz="2800" dirty="0">
              <a:latin typeface="Calibri" panose="020F0502020204030204" pitchFamily="34" charset="0"/>
              <a:cs typeface="Calibri" panose="020F0502020204030204" pitchFamily="34" charset="0"/>
            </a:endParaRPr>
          </a:p>
          <a:p>
            <a:pPr>
              <a:lnSpc>
                <a:spcPct val="100000"/>
              </a:lnSpc>
              <a:spcBef>
                <a:spcPts val="500"/>
              </a:spcBef>
              <a:spcAft>
                <a:spcPts val="500"/>
              </a:spcAft>
              <a:buFont typeface="Wingdings" panose="05000000000000000000" pitchFamily="2" charset="2"/>
              <a:buChar char="§"/>
            </a:pPr>
            <a:r>
              <a:rPr lang="en-US" dirty="0">
                <a:latin typeface="Calibri" panose="020F0502020204030204" pitchFamily="34" charset="0"/>
                <a:cs typeface="Calibri" panose="020F0502020204030204" pitchFamily="34" charset="0"/>
              </a:rPr>
              <a:t>SCDDO serves as a single point of application &amp; referral for services within the IDD Service System for persons with Intellectual or Developmental Disabilities (IDD)</a:t>
            </a:r>
          </a:p>
          <a:p>
            <a:pPr lvl="1">
              <a:lnSpc>
                <a:spcPct val="100000"/>
              </a:lnSpc>
              <a:spcAft>
                <a:spcPts val="5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 Determines if a person is eligible for IDD services</a:t>
            </a:r>
          </a:p>
          <a:p>
            <a:pPr lvl="1">
              <a:lnSpc>
                <a:spcPct val="100000"/>
              </a:lnSpc>
              <a:spcAft>
                <a:spcPts val="5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 Provides information on and explains available services &amp; service  providers (Options Counseling)</a:t>
            </a:r>
          </a:p>
          <a:p>
            <a:pPr lvl="1">
              <a:lnSpc>
                <a:spcPct val="100000"/>
              </a:lnSpc>
              <a:spcAft>
                <a:spcPts val="5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 Conducts Initial and Annual BASIS assessments</a:t>
            </a:r>
          </a:p>
          <a:p>
            <a:pPr lvl="1">
              <a:lnSpc>
                <a:spcPct val="100000"/>
              </a:lnSpc>
              <a:spcAft>
                <a:spcPts val="500"/>
              </a:spcAft>
              <a:buFont typeface="Wingdings" panose="05000000000000000000" pitchFamily="2" charset="2"/>
              <a:buChar char="Ø"/>
              <a:defRPr/>
            </a:pPr>
            <a:r>
              <a:rPr lang="en-US" sz="2800" dirty="0">
                <a:latin typeface="Calibri" panose="020F0502020204030204" pitchFamily="34" charset="0"/>
                <a:cs typeface="Calibri" panose="020F0502020204030204" pitchFamily="34" charset="0"/>
              </a:rPr>
              <a:t> Monitors Provider Changes</a:t>
            </a:r>
          </a:p>
          <a:p>
            <a:pPr>
              <a:lnSpc>
                <a:spcPct val="100000"/>
              </a:lnSpc>
              <a:spcAft>
                <a:spcPts val="500"/>
              </a:spcAft>
              <a:buFont typeface="Wingdings" panose="05000000000000000000" pitchFamily="2" charset="2"/>
              <a:buChar char="§"/>
              <a:defRPr/>
            </a:pPr>
            <a:r>
              <a:rPr lang="en-US" dirty="0">
                <a:latin typeface="Calibri" panose="020F0502020204030204" pitchFamily="34" charset="0"/>
                <a:cs typeface="Calibri" panose="020F0502020204030204" pitchFamily="34" charset="0"/>
              </a:rPr>
              <a:t>SCDDO </a:t>
            </a:r>
            <a:r>
              <a:rPr lang="en-US" u="sng" dirty="0">
                <a:latin typeface="Calibri" panose="020F0502020204030204" pitchFamily="34" charset="0"/>
                <a:cs typeface="Calibri" panose="020F0502020204030204" pitchFamily="34" charset="0"/>
              </a:rPr>
              <a:t>does not</a:t>
            </a:r>
            <a:r>
              <a:rPr lang="en-US" dirty="0">
                <a:latin typeface="Calibri" panose="020F0502020204030204" pitchFamily="34" charset="0"/>
                <a:cs typeface="Calibri" panose="020F0502020204030204" pitchFamily="34" charset="0"/>
              </a:rPr>
              <a:t> provide direct services to consumers </a:t>
            </a:r>
          </a:p>
          <a:p>
            <a:endParaRPr lang="en-US" dirty="0"/>
          </a:p>
        </p:txBody>
      </p:sp>
      <p:sp>
        <p:nvSpPr>
          <p:cNvPr id="4" name="Slide Number Placeholder 3"/>
          <p:cNvSpPr>
            <a:spLocks noGrp="1"/>
          </p:cNvSpPr>
          <p:nvPr>
            <p:ph type="sldNum" sz="quarter" idx="10"/>
          </p:nvPr>
        </p:nvSpPr>
        <p:spPr/>
        <p:txBody>
          <a:bodyPr/>
          <a:lstStyle/>
          <a:p>
            <a:fld id="{B1012794-F540-47C1-9025-BC350ED42294}" type="slidenum">
              <a:rPr lang="en-US" smtClean="0"/>
              <a:t>26</a:t>
            </a:fld>
            <a:endParaRPr lang="en-US"/>
          </a:p>
        </p:txBody>
      </p:sp>
    </p:spTree>
    <p:extLst>
      <p:ext uri="{BB962C8B-B14F-4D97-AF65-F5344CB8AC3E}">
        <p14:creationId xmlns:p14="http://schemas.microsoft.com/office/powerpoint/2010/main" val="32807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400"/>
              </a:spcBef>
              <a:spcAft>
                <a:spcPts val="200"/>
              </a:spcAft>
              <a:buFont typeface="Wingdings" panose="05000000000000000000" pitchFamily="2" charset="2"/>
              <a:buChar char="§"/>
              <a:defRPr/>
            </a:pPr>
            <a:r>
              <a:rPr lang="en-US" sz="2400" dirty="0"/>
              <a:t>The IDD Service System </a:t>
            </a:r>
            <a:r>
              <a:rPr lang="en-US" altLang="en-US" sz="2400" dirty="0"/>
              <a:t>includes CDDO and State Aid funded programs, as well as services funded thru the Home &amp; Community Based Services (HCBS) Waiver:</a:t>
            </a:r>
            <a:endParaRPr lang="en-US" altLang="en-US" sz="6500" dirty="0"/>
          </a:p>
          <a:p>
            <a:pPr>
              <a:lnSpc>
                <a:spcPct val="100000"/>
              </a:lnSpc>
              <a:spcBef>
                <a:spcPts val="200"/>
              </a:spcBef>
              <a:spcAft>
                <a:spcPts val="200"/>
              </a:spcAft>
              <a:buFont typeface="Wingdings" panose="05000000000000000000" pitchFamily="2" charset="2"/>
              <a:buChar char="§"/>
              <a:defRPr/>
            </a:pPr>
            <a:endParaRPr lang="en-US" altLang="en-US" sz="2000" dirty="0"/>
          </a:p>
          <a:p>
            <a:pPr>
              <a:lnSpc>
                <a:spcPct val="100000"/>
              </a:lnSpc>
              <a:spcBef>
                <a:spcPts val="500"/>
              </a:spcBef>
              <a:spcAft>
                <a:spcPts val="500"/>
              </a:spcAft>
              <a:buFont typeface="Wingdings" panose="05000000000000000000" pitchFamily="2" charset="2"/>
              <a:buChar char="§"/>
              <a:defRPr/>
            </a:pPr>
            <a:r>
              <a:rPr lang="en-US" altLang="en-US" sz="2400" dirty="0"/>
              <a:t>TCM Services include:</a:t>
            </a:r>
          </a:p>
          <a:p>
            <a:pPr lvl="1">
              <a:lnSpc>
                <a:spcPct val="100000"/>
              </a:lnSpc>
              <a:spcAft>
                <a:spcPts val="500"/>
              </a:spcAft>
              <a:buFont typeface="Wingdings" panose="05000000000000000000" pitchFamily="2" charset="2"/>
              <a:buChar char="Ø"/>
              <a:defRPr/>
            </a:pPr>
            <a:r>
              <a:rPr lang="en-US" altLang="en-US" sz="2100" dirty="0"/>
              <a:t> Assessment</a:t>
            </a:r>
          </a:p>
          <a:p>
            <a:pPr lvl="1">
              <a:lnSpc>
                <a:spcPct val="100000"/>
              </a:lnSpc>
              <a:spcAft>
                <a:spcPts val="500"/>
              </a:spcAft>
              <a:buFont typeface="Wingdings" panose="05000000000000000000" pitchFamily="2" charset="2"/>
              <a:buChar char="Ø"/>
              <a:defRPr/>
            </a:pPr>
            <a:r>
              <a:rPr lang="en-US" altLang="en-US" sz="2100" dirty="0"/>
              <a:t> Development of Service Plan</a:t>
            </a:r>
          </a:p>
          <a:p>
            <a:pPr lvl="1">
              <a:lnSpc>
                <a:spcPct val="100000"/>
              </a:lnSpc>
              <a:spcAft>
                <a:spcPts val="500"/>
              </a:spcAft>
              <a:buFont typeface="Wingdings" panose="05000000000000000000" pitchFamily="2" charset="2"/>
              <a:buChar char="Ø"/>
              <a:defRPr/>
            </a:pPr>
            <a:r>
              <a:rPr lang="en-US" altLang="en-US" sz="2100" dirty="0"/>
              <a:t> Referral &amp; Related Activities</a:t>
            </a:r>
          </a:p>
          <a:p>
            <a:pPr lvl="1">
              <a:lnSpc>
                <a:spcPct val="100000"/>
              </a:lnSpc>
              <a:spcAft>
                <a:spcPts val="500"/>
              </a:spcAft>
              <a:buFont typeface="Wingdings" panose="05000000000000000000" pitchFamily="2" charset="2"/>
              <a:buChar char="Ø"/>
              <a:defRPr/>
            </a:pPr>
            <a:r>
              <a:rPr lang="en-US" altLang="en-US" sz="2100" dirty="0"/>
              <a:t> Monitoring &amp; Follow-up</a:t>
            </a:r>
          </a:p>
          <a:p>
            <a:pPr>
              <a:lnSpc>
                <a:spcPct val="120000"/>
              </a:lnSpc>
              <a:spcBef>
                <a:spcPts val="500"/>
              </a:spcBef>
              <a:spcAft>
                <a:spcPts val="500"/>
              </a:spcAft>
              <a:buFont typeface="Wingdings" panose="05000000000000000000" pitchFamily="2" charset="2"/>
              <a:buChar char="§"/>
              <a:defRPr/>
            </a:pPr>
            <a:r>
              <a:rPr lang="en-US" altLang="en-US" sz="2400" dirty="0"/>
              <a:t>In Kansas, there is a Waitlist for accessing HCBS funding thru the IDD Waiver, with the wait currently averaging over 10 years</a:t>
            </a:r>
          </a:p>
          <a:p>
            <a:pPr>
              <a:lnSpc>
                <a:spcPct val="120000"/>
              </a:lnSpc>
              <a:spcBef>
                <a:spcPts val="500"/>
              </a:spcBef>
              <a:spcAft>
                <a:spcPts val="500"/>
              </a:spcAft>
              <a:buFont typeface="Wingdings" panose="05000000000000000000" pitchFamily="2" charset="2"/>
              <a:buChar char="§"/>
              <a:defRPr/>
            </a:pPr>
            <a:r>
              <a:rPr lang="en-US" altLang="en-US" sz="2400" dirty="0"/>
              <a:t>TCM Services can be accessed while on the Waitlist via Medicaid or Private Pay</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27</a:t>
            </a:fld>
            <a:endParaRPr lang="en-US"/>
          </a:p>
        </p:txBody>
      </p:sp>
    </p:spTree>
    <p:extLst>
      <p:ext uri="{BB962C8B-B14F-4D97-AF65-F5344CB8AC3E}">
        <p14:creationId xmlns:p14="http://schemas.microsoft.com/office/powerpoint/2010/main" val="208472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Individual / guardian</a:t>
            </a:r>
          </a:p>
          <a:p>
            <a:pPr lvl="0"/>
            <a:r>
              <a:rPr lang="en-US" dirty="0"/>
              <a:t>Department for Children and Families (DCF)</a:t>
            </a:r>
          </a:p>
          <a:p>
            <a:pPr lvl="0"/>
            <a:r>
              <a:rPr lang="en-US" dirty="0"/>
              <a:t>Department of Corrections (DOC)</a:t>
            </a:r>
          </a:p>
          <a:p>
            <a:pPr lvl="0"/>
            <a:r>
              <a:rPr lang="en-US" dirty="0"/>
              <a:t>Child welfare provider</a:t>
            </a:r>
          </a:p>
          <a:p>
            <a:pPr lvl="0"/>
            <a:r>
              <a:rPr lang="en-US" dirty="0"/>
              <a:t>Court (judge, attorney, advocate, court service officer, etc.)</a:t>
            </a:r>
          </a:p>
          <a:p>
            <a:pPr lvl="0"/>
            <a:r>
              <a:rPr lang="en-US" dirty="0"/>
              <a:t>Education Services (counselor, teacher, administrator, IEP team, special education, etc.)</a:t>
            </a:r>
          </a:p>
          <a:p>
            <a:pPr lvl="0"/>
            <a:r>
              <a:rPr lang="en-US" dirty="0"/>
              <a:t>I/DD service provider</a:t>
            </a:r>
          </a:p>
          <a:p>
            <a:pPr lvl="0"/>
            <a:r>
              <a:rPr lang="en-US" dirty="0"/>
              <a:t>Mental Health service provider</a:t>
            </a:r>
          </a:p>
          <a:p>
            <a:pPr lvl="0"/>
            <a:r>
              <a:rPr lang="en-US" dirty="0"/>
              <a:t>MDT / Cross Over Youth Practice Model (CYPM)</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6</a:t>
            </a:fld>
            <a:endParaRPr lang="en-US"/>
          </a:p>
        </p:txBody>
      </p:sp>
    </p:spTree>
    <p:extLst>
      <p:ext uri="{BB962C8B-B14F-4D97-AF65-F5344CB8AC3E}">
        <p14:creationId xmlns:p14="http://schemas.microsoft.com/office/powerpoint/2010/main" val="3350160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00"/>
              </a:spcBef>
              <a:spcAft>
                <a:spcPts val="500"/>
              </a:spcAft>
              <a:buFont typeface="Wingdings" panose="05000000000000000000" pitchFamily="2" charset="2"/>
              <a:buChar char="§"/>
              <a:defRPr/>
            </a:pPr>
            <a:r>
              <a:rPr lang="en-US" altLang="en-US" sz="1200" dirty="0"/>
              <a:t>SCDDO has a role in ensuring services provided meet regulatory standards</a:t>
            </a:r>
          </a:p>
          <a:p>
            <a:pPr>
              <a:lnSpc>
                <a:spcPct val="120000"/>
              </a:lnSpc>
              <a:spcBef>
                <a:spcPts val="500"/>
              </a:spcBef>
              <a:spcAft>
                <a:spcPts val="500"/>
              </a:spcAft>
              <a:buFont typeface="Wingdings" panose="05000000000000000000" pitchFamily="2" charset="2"/>
              <a:buChar char="§"/>
              <a:defRPr/>
            </a:pPr>
            <a:r>
              <a:rPr lang="en-US" altLang="en-US" sz="1200" dirty="0"/>
              <a:t>Currently there are 60+ Affiliates in the Sedgwick County Provider Network</a:t>
            </a:r>
          </a:p>
          <a:p>
            <a:pPr>
              <a:lnSpc>
                <a:spcPct val="120000"/>
              </a:lnSpc>
              <a:spcBef>
                <a:spcPts val="500"/>
              </a:spcBef>
              <a:spcAft>
                <a:spcPts val="500"/>
              </a:spcAft>
              <a:buFont typeface="Wingdings" panose="05000000000000000000" pitchFamily="2" charset="2"/>
              <a:buChar char="§"/>
              <a:defRPr/>
            </a:pPr>
            <a:r>
              <a:rPr lang="en-US" altLang="en-US" sz="1200" dirty="0"/>
              <a:t>QA  Staff works with these Providers to improve any deficiencies in a collaborative manner</a:t>
            </a:r>
          </a:p>
          <a:p>
            <a:pPr>
              <a:lnSpc>
                <a:spcPct val="120000"/>
              </a:lnSpc>
              <a:spcBef>
                <a:spcPts val="500"/>
              </a:spcBef>
              <a:spcAft>
                <a:spcPts val="500"/>
              </a:spcAft>
              <a:buFont typeface="Wingdings" panose="05000000000000000000" pitchFamily="2" charset="2"/>
              <a:buChar char="§"/>
              <a:defRPr/>
            </a:pPr>
            <a:r>
              <a:rPr lang="en-US" altLang="en-US" sz="1200" dirty="0"/>
              <a:t>QA Staff also conduct regular site visits &amp; coordinate the Quality Assurance Committee process</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28</a:t>
            </a:fld>
            <a:endParaRPr lang="en-US"/>
          </a:p>
        </p:txBody>
      </p:sp>
    </p:spTree>
    <p:extLst>
      <p:ext uri="{BB962C8B-B14F-4D97-AF65-F5344CB8AC3E}">
        <p14:creationId xmlns:p14="http://schemas.microsoft.com/office/powerpoint/2010/main" val="2042230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dirty="0"/>
              <a:t>IJP Process</a:t>
            </a:r>
          </a:p>
          <a:p>
            <a:pPr>
              <a:lnSpc>
                <a:spcPct val="100000"/>
              </a:lnSpc>
              <a:buFont typeface="Wingdings" panose="05000000000000000000" pitchFamily="2" charset="2"/>
              <a:buChar char="§"/>
            </a:pPr>
            <a:r>
              <a:rPr lang="en-US" sz="2000" dirty="0"/>
              <a:t>TCM Providers may receive education and training regarding the IJP development processes.</a:t>
            </a:r>
          </a:p>
          <a:p>
            <a:pPr lvl="1">
              <a:lnSpc>
                <a:spcPct val="100000"/>
              </a:lnSpc>
              <a:buFont typeface="Wingdings" panose="05000000000000000000" pitchFamily="2" charset="2"/>
              <a:buChar char="Ø"/>
            </a:pPr>
            <a:r>
              <a:rPr lang="en-US" sz="1800" dirty="0"/>
              <a:t> Recordings of IJP Training may be available for viewing on-line within Relias</a:t>
            </a:r>
          </a:p>
          <a:p>
            <a:pPr lvl="1">
              <a:lnSpc>
                <a:spcPct val="100000"/>
              </a:lnSpc>
              <a:buFont typeface="Wingdings" panose="05000000000000000000" pitchFamily="2" charset="2"/>
              <a:buChar char="Ø"/>
            </a:pPr>
            <a:r>
              <a:rPr lang="en-US" sz="1800" dirty="0"/>
              <a:t> Information on IJP Process may be available via Lunch &amp; Learn Sessions</a:t>
            </a:r>
          </a:p>
          <a:p>
            <a:pPr>
              <a:lnSpc>
                <a:spcPct val="100000"/>
              </a:lnSpc>
              <a:buFont typeface="Wingdings" panose="05000000000000000000" pitchFamily="2" charset="2"/>
              <a:buChar char="§"/>
            </a:pPr>
            <a:r>
              <a:rPr lang="en-US" sz="2000" dirty="0"/>
              <a:t>TCM’s will engage with the DOC for initiation of referral to the IJP process. The referral process can be assisted by the SCDDO.</a:t>
            </a:r>
          </a:p>
          <a:p>
            <a:pPr>
              <a:lnSpc>
                <a:spcPct val="100000"/>
              </a:lnSpc>
              <a:buFont typeface="Wingdings" panose="05000000000000000000" pitchFamily="2" charset="2"/>
              <a:buChar char="§"/>
            </a:pPr>
            <a:r>
              <a:rPr lang="en-US" sz="2000" dirty="0"/>
              <a:t>TCM’s can participate as a team member in the IJP development process by providing information and resources, as well as identifying the unique strengths and needs of the individual</a:t>
            </a:r>
          </a:p>
          <a:p>
            <a:pPr>
              <a:lnSpc>
                <a:spcPct val="100000"/>
              </a:lnSpc>
              <a:spcBef>
                <a:spcPts val="500"/>
              </a:spcBef>
              <a:spcAft>
                <a:spcPts val="500"/>
              </a:spcAft>
              <a:buFont typeface="Wingdings" panose="05000000000000000000" pitchFamily="2" charset="2"/>
              <a:buChar char="§"/>
              <a:defRPr/>
            </a:pPr>
            <a:r>
              <a:rPr lang="en-US" altLang="en-US" sz="2000" dirty="0"/>
              <a:t>TCM Providers will support the implementation of the IJP through collaboration with the DOC and other service providers as needed.</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29</a:t>
            </a:fld>
            <a:endParaRPr lang="en-US"/>
          </a:p>
        </p:txBody>
      </p:sp>
    </p:spTree>
    <p:extLst>
      <p:ext uri="{BB962C8B-B14F-4D97-AF65-F5344CB8AC3E}">
        <p14:creationId xmlns:p14="http://schemas.microsoft.com/office/powerpoint/2010/main" val="356849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Sedgwick County COMCARE Crisis</a:t>
            </a:r>
          </a:p>
          <a:p>
            <a:r>
              <a:rPr lang="en-US" dirty="0"/>
              <a:t>Sedgwick County COMCARE Rehab Services</a:t>
            </a:r>
          </a:p>
          <a:p>
            <a:r>
              <a:rPr lang="en-US" dirty="0"/>
              <a:t>Sedgwick County Developmental Disability Organization (SCDDO)</a:t>
            </a:r>
          </a:p>
          <a:p>
            <a:r>
              <a:rPr lang="en-US" dirty="0"/>
              <a:t>Department of Children and Families (DCF)</a:t>
            </a:r>
          </a:p>
          <a:p>
            <a:r>
              <a:rPr lang="en-US" dirty="0"/>
              <a:t>Sedgwick County Department of Corrections (DOC)</a:t>
            </a:r>
          </a:p>
          <a:p>
            <a:r>
              <a:rPr lang="en-US" dirty="0"/>
              <a:t>St. Francis Ministries </a:t>
            </a:r>
          </a:p>
          <a:p>
            <a:r>
              <a:rPr lang="en-US" dirty="0"/>
              <a:t>____________</a:t>
            </a:r>
          </a:p>
          <a:p>
            <a:r>
              <a:rPr lang="en-US" dirty="0"/>
              <a:t>____________</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7</a:t>
            </a:fld>
            <a:endParaRPr lang="en-US"/>
          </a:p>
        </p:txBody>
      </p:sp>
    </p:spTree>
    <p:extLst>
      <p:ext uri="{BB962C8B-B14F-4D97-AF65-F5344CB8AC3E}">
        <p14:creationId xmlns:p14="http://schemas.microsoft.com/office/powerpoint/2010/main" val="141054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IJP can be developed by a service provider or referred to DOC for initiation.</a:t>
            </a:r>
          </a:p>
          <a:p>
            <a:r>
              <a:rPr lang="en-US" dirty="0"/>
              <a:t>Service providers can complete the IJP process and request an IJP MDT committee review if applicable. </a:t>
            </a:r>
          </a:p>
          <a:p>
            <a:r>
              <a:rPr lang="en-US" dirty="0"/>
              <a:t>Referrals sent to DOC for initiation require IJP MDT Team committee review. </a:t>
            </a:r>
          </a:p>
          <a:p>
            <a:r>
              <a:rPr lang="en-US" dirty="0"/>
              <a:t>The individual and guardian must voluntarily agree to the Sedgwick County IJP process. </a:t>
            </a:r>
          </a:p>
          <a:p>
            <a:r>
              <a:rPr lang="en-US" dirty="0"/>
              <a:t>A Release of Information is required for all parties.</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8</a:t>
            </a:fld>
            <a:endParaRPr lang="en-US"/>
          </a:p>
        </p:txBody>
      </p:sp>
    </p:spTree>
    <p:extLst>
      <p:ext uri="{BB962C8B-B14F-4D97-AF65-F5344CB8AC3E}">
        <p14:creationId xmlns:p14="http://schemas.microsoft.com/office/powerpoint/2010/main" val="1848564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IJP Plan and IJP Snapshot are completed with identified team members</a:t>
            </a:r>
          </a:p>
          <a:p>
            <a:r>
              <a:rPr lang="en-US" dirty="0"/>
              <a:t>Providers can schedule a IJP MDT Committee meeting if applicable </a:t>
            </a:r>
          </a:p>
          <a:p>
            <a:r>
              <a:rPr lang="en-US" dirty="0"/>
              <a:t>Send all IJP materials and release of information to </a:t>
            </a:r>
            <a:r>
              <a:rPr lang="en-US" dirty="0">
                <a:hlinkClick r:id="rId3"/>
              </a:rPr>
              <a:t>DOC_IJP@Sedgwick.gov</a:t>
            </a:r>
            <a:r>
              <a:rPr lang="en-US" dirty="0"/>
              <a:t> </a:t>
            </a:r>
          </a:p>
          <a:p>
            <a:r>
              <a:rPr lang="en-US" dirty="0"/>
              <a:t>DOC provides records retention and facilitates an IJP MDT meeting if applicable</a:t>
            </a:r>
          </a:p>
          <a:p>
            <a:r>
              <a:rPr lang="en-US" dirty="0"/>
              <a:t> DOC sends IJP Snapshot to LEO representative for CAD upload based on address and/or name. </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9</a:t>
            </a:fld>
            <a:endParaRPr lang="en-US"/>
          </a:p>
        </p:txBody>
      </p:sp>
    </p:spTree>
    <p:extLst>
      <p:ext uri="{BB962C8B-B14F-4D97-AF65-F5344CB8AC3E}">
        <p14:creationId xmlns:p14="http://schemas.microsoft.com/office/powerpoint/2010/main" val="175746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IJP MDT committee may review IJP’s completed by community providers if requested. Referrals sent to DOC for initiation shall be scheduled with a community partner and reviewed by the IJP MDT committee.  The IJP MDT committee is formed with representation from multiple, relevant support individuals and agencies. </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10</a:t>
            </a:fld>
            <a:endParaRPr lang="en-US"/>
          </a:p>
        </p:txBody>
      </p:sp>
    </p:spTree>
    <p:extLst>
      <p:ext uri="{BB962C8B-B14F-4D97-AF65-F5344CB8AC3E}">
        <p14:creationId xmlns:p14="http://schemas.microsoft.com/office/powerpoint/2010/main" val="325975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2000" dirty="0"/>
              <a:t>DOC shall serve as the IJP Lead for the committee and be responsible for:</a:t>
            </a:r>
          </a:p>
          <a:p>
            <a:pPr lvl="0"/>
            <a:r>
              <a:rPr lang="en-US" sz="2000" dirty="0"/>
              <a:t>Finalizing, preserving and verifying releases of information are documented prior to filing documents and scheduling meetings. </a:t>
            </a:r>
          </a:p>
          <a:p>
            <a:pPr lvl="0"/>
            <a:r>
              <a:rPr lang="en-US" sz="2000" dirty="0"/>
              <a:t>Filing and records retention for all completed IJP’s for Sedgwick County. </a:t>
            </a:r>
          </a:p>
          <a:p>
            <a:pPr lvl="0"/>
            <a:r>
              <a:rPr lang="en-US" sz="2000" dirty="0"/>
              <a:t>Submit IJP Snap Shots to the CAD system for alert-based notifications related to the youth’s address and name. </a:t>
            </a:r>
          </a:p>
          <a:p>
            <a:pPr lvl="0"/>
            <a:r>
              <a:rPr lang="en-US" sz="2000" dirty="0"/>
              <a:t>Organizing and scheduling committee meetings to review IJPs in crisis moments.</a:t>
            </a:r>
          </a:p>
          <a:p>
            <a:pPr lvl="1"/>
            <a:r>
              <a:rPr lang="en-US" sz="2000" dirty="0"/>
              <a:t>Within two (2) business days of utilization of an IJP, DOC shall schedule an IJP MDT meeting.  The IJP MDT meeting shall review the incident and identify if the plan worked, areas for improvement and discuss next steps if stabilization is required.</a:t>
            </a:r>
          </a:p>
          <a:p>
            <a:pPr lvl="0"/>
            <a:r>
              <a:rPr lang="en-US" sz="2000" dirty="0"/>
              <a:t>Scheduling and facilitation of meetings and record keeping functions. </a:t>
            </a:r>
          </a:p>
          <a:p>
            <a:pPr lvl="0"/>
            <a:r>
              <a:rPr lang="en-US" sz="2000" dirty="0"/>
              <a:t>Ensure IJPs are reviewed at least annually. </a:t>
            </a:r>
          </a:p>
          <a:p>
            <a:pPr lvl="0"/>
            <a:r>
              <a:rPr lang="en-US" sz="2000" dirty="0"/>
              <a:t>Facilitate IJP retention and destruction schedules. </a:t>
            </a:r>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11</a:t>
            </a:fld>
            <a:endParaRPr lang="en-US"/>
          </a:p>
        </p:txBody>
      </p:sp>
    </p:spTree>
    <p:extLst>
      <p:ext uri="{BB962C8B-B14F-4D97-AF65-F5344CB8AC3E}">
        <p14:creationId xmlns:p14="http://schemas.microsoft.com/office/powerpoint/2010/main" val="3917889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24/7 Suicide Prevention </a:t>
            </a:r>
          </a:p>
          <a:p>
            <a:pPr lvl="1"/>
            <a:r>
              <a:rPr lang="en-US" dirty="0">
                <a:latin typeface="Calibri" panose="020F0502020204030204" pitchFamily="34" charset="0"/>
                <a:cs typeface="Calibri" panose="020F0502020204030204" pitchFamily="34" charset="0"/>
              </a:rPr>
              <a:t>Walk-in Assessments</a:t>
            </a:r>
          </a:p>
          <a:p>
            <a:pPr lvl="1"/>
            <a:r>
              <a:rPr lang="en-US" dirty="0">
                <a:latin typeface="Calibri" panose="020F0502020204030204" pitchFamily="34" charset="0"/>
                <a:cs typeface="Calibri" panose="020F0502020204030204" pitchFamily="34" charset="0"/>
              </a:rPr>
              <a:t>988 and Crisis Lifeline</a:t>
            </a:r>
          </a:p>
          <a:p>
            <a:r>
              <a:rPr lang="en-US" dirty="0">
                <a:latin typeface="Calibri" panose="020F0502020204030204" pitchFamily="34" charset="0"/>
                <a:cs typeface="Calibri" panose="020F0502020204030204" pitchFamily="34" charset="0"/>
              </a:rPr>
              <a:t>Screening for hospital</a:t>
            </a:r>
          </a:p>
          <a:p>
            <a:r>
              <a:rPr lang="en-US" dirty="0">
                <a:latin typeface="Calibri" panose="020F0502020204030204" pitchFamily="34" charset="0"/>
                <a:cs typeface="Calibri" panose="020F0502020204030204" pitchFamily="34" charset="0"/>
              </a:rPr>
              <a:t>Mobile Crisis Response</a:t>
            </a:r>
          </a:p>
          <a:p>
            <a:r>
              <a:rPr lang="en-US" dirty="0">
                <a:latin typeface="Calibri" panose="020F0502020204030204" pitchFamily="34" charset="0"/>
                <a:cs typeface="Calibri" panose="020F0502020204030204" pitchFamily="34" charset="0"/>
              </a:rPr>
              <a:t>ICT 1-5</a:t>
            </a:r>
          </a:p>
          <a:p>
            <a:r>
              <a:rPr lang="en-US" dirty="0">
                <a:latin typeface="Calibri" panose="020F0502020204030204" pitchFamily="34" charset="0"/>
                <a:cs typeface="Calibri" panose="020F0502020204030204" pitchFamily="34" charset="0"/>
              </a:rPr>
              <a:t>911 Partnership</a:t>
            </a:r>
          </a:p>
          <a:p>
            <a:r>
              <a:rPr lang="en-US" dirty="0">
                <a:latin typeface="Calibri" panose="020F0502020204030204" pitchFamily="34" charset="0"/>
                <a:cs typeface="Calibri" panose="020F0502020204030204" pitchFamily="34" charset="0"/>
              </a:rPr>
              <a:t>Adult liaison, case management, justice diversion initiatives</a:t>
            </a:r>
          </a:p>
          <a:p>
            <a:r>
              <a:rPr lang="en-US" dirty="0">
                <a:latin typeface="Calibri" panose="020F0502020204030204" pitchFamily="34" charset="0"/>
                <a:cs typeface="Calibri" panose="020F0502020204030204" pitchFamily="34" charset="0"/>
              </a:rPr>
              <a:t>Crisis Stabilization (Adult and Child)</a:t>
            </a:r>
          </a:p>
          <a:p>
            <a:r>
              <a:rPr lang="en-US" dirty="0">
                <a:latin typeface="Calibri" panose="020F0502020204030204" pitchFamily="34" charset="0"/>
                <a:cs typeface="Calibri" panose="020F0502020204030204" pitchFamily="34" charset="0"/>
              </a:rPr>
              <a:t>Partnership with Substance Abuse Center of Kansas sobering and social detox services</a:t>
            </a:r>
          </a:p>
          <a:p>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14</a:t>
            </a:fld>
            <a:endParaRPr lang="en-US"/>
          </a:p>
        </p:txBody>
      </p:sp>
    </p:spTree>
    <p:extLst>
      <p:ext uri="{BB962C8B-B14F-4D97-AF65-F5344CB8AC3E}">
        <p14:creationId xmlns:p14="http://schemas.microsoft.com/office/powerpoint/2010/main" val="245778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ct val="150000"/>
              </a:lnSpc>
            </a:pPr>
            <a:r>
              <a:rPr lang="en-US" sz="1200" b="1" i="1" dirty="0">
                <a:solidFill>
                  <a:srgbClr val="333333"/>
                </a:solidFill>
                <a:effectLst/>
              </a:rPr>
              <a:t>Same-Day Assessment Considerations: Intakes will be offered on a first come, first served basis.  Same-Day Assessment Intakes are not guaranteed.  If we have reached our scheduling capacity, options to complete an intake will be provided. </a:t>
            </a:r>
            <a:endParaRPr lang="en-US" sz="1200" b="1" i="0" dirty="0">
              <a:effectLst/>
            </a:endParaRPr>
          </a:p>
          <a:p>
            <a:pPr algn="l" fontAlgn="base">
              <a:lnSpc>
                <a:spcPct val="150000"/>
              </a:lnSpc>
            </a:pPr>
            <a:endParaRPr lang="en-US" sz="1200" b="1" dirty="0"/>
          </a:p>
          <a:p>
            <a:pPr algn="l" fontAlgn="base">
              <a:lnSpc>
                <a:spcPct val="150000"/>
              </a:lnSpc>
            </a:pPr>
            <a:r>
              <a:rPr lang="en-US" sz="1200" b="1" i="0" dirty="0">
                <a:effectLst/>
              </a:rPr>
              <a:t>Who can refer to COMCARE?</a:t>
            </a:r>
            <a:endParaRPr lang="en-US" sz="1200" b="0" i="0" dirty="0">
              <a:effectLst/>
            </a:endParaRPr>
          </a:p>
          <a:p>
            <a:pPr algn="l" fontAlgn="base">
              <a:lnSpc>
                <a:spcPct val="150000"/>
              </a:lnSpc>
            </a:pPr>
            <a:r>
              <a:rPr lang="en-US" sz="1200" dirty="0"/>
              <a:t>Individuals</a:t>
            </a:r>
            <a:r>
              <a:rPr lang="en-US" sz="1200" b="0" i="0" dirty="0">
                <a:effectLst/>
              </a:rPr>
              <a:t> do not need a referral to access COMCARE’s programs and services. COMCARE accepts referrals from family members, physicians, hospitals, therapists, the legal system, community agencies, place of employment and other concerned persons.</a:t>
            </a:r>
          </a:p>
          <a:p>
            <a:pPr algn="l" fontAlgn="base">
              <a:lnSpc>
                <a:spcPct val="150000"/>
              </a:lnSpc>
            </a:pPr>
            <a:endParaRPr lang="en-US" sz="1200" b="1" i="0" dirty="0">
              <a:effectLst/>
            </a:endParaRPr>
          </a:p>
          <a:p>
            <a:pPr algn="l" fontAlgn="base">
              <a:lnSpc>
                <a:spcPct val="150000"/>
              </a:lnSpc>
            </a:pPr>
            <a:r>
              <a:rPr lang="en-US" sz="1200" b="1" i="0" dirty="0">
                <a:effectLst/>
              </a:rPr>
              <a:t>What to Expect:</a:t>
            </a:r>
            <a:endParaRPr lang="en-US" sz="1200" b="0" i="0" dirty="0">
              <a:effectLst/>
            </a:endParaRPr>
          </a:p>
          <a:p>
            <a:pPr algn="l" fontAlgn="base">
              <a:lnSpc>
                <a:spcPct val="150000"/>
              </a:lnSpc>
            </a:pPr>
            <a:r>
              <a:rPr lang="en-US" sz="1200" b="0" i="0" dirty="0">
                <a:effectLst/>
              </a:rPr>
              <a:t>COMCARE offers individuals and families several options to complete an intake.  Same-Day Assessment is an option available to anyone interested in mental health and addiction services with no appointment required. </a:t>
            </a:r>
          </a:p>
          <a:p>
            <a:pPr marL="171450" indent="-171450" algn="l" fontAlgn="base">
              <a:lnSpc>
                <a:spcPct val="150000"/>
              </a:lnSpc>
              <a:buFont typeface="Arial" panose="020B0604020202020204" pitchFamily="34" charset="0"/>
              <a:buChar char="•"/>
            </a:pPr>
            <a:r>
              <a:rPr lang="en-US" sz="1200" dirty="0">
                <a:solidFill>
                  <a:srgbClr val="333333"/>
                </a:solidFill>
              </a:rPr>
              <a:t>T</a:t>
            </a:r>
            <a:r>
              <a:rPr lang="en-US" sz="1200" b="0" i="0" dirty="0">
                <a:solidFill>
                  <a:srgbClr val="333333"/>
                </a:solidFill>
                <a:effectLst/>
              </a:rPr>
              <a:t>he assessment process to take 45 minutes, up to two hours, once seated with a clinician. We suggest filling out paperwork ahead of time to help expedite processes.</a:t>
            </a:r>
          </a:p>
          <a:p>
            <a:pPr marL="171450" indent="-171450" algn="l" fontAlgn="base">
              <a:lnSpc>
                <a:spcPct val="150000"/>
              </a:lnSpc>
              <a:buFont typeface="Arial" panose="020B0604020202020204" pitchFamily="34" charset="0"/>
              <a:buChar char="•"/>
            </a:pPr>
            <a:r>
              <a:rPr lang="en-US" sz="1200" b="0" i="0" dirty="0">
                <a:effectLst/>
              </a:rPr>
              <a:t>Psychological Evaluations and court ordered mental health assessments are </a:t>
            </a:r>
            <a:r>
              <a:rPr lang="en-US" sz="1200" b="1" i="0" dirty="0">
                <a:effectLst/>
              </a:rPr>
              <a:t>not</a:t>
            </a:r>
            <a:r>
              <a:rPr lang="en-US" sz="1200" b="0" i="0" dirty="0">
                <a:effectLst/>
              </a:rPr>
              <a:t> the same service as an intake for services and will not be provided at the Same Day Assessment.</a:t>
            </a:r>
          </a:p>
          <a:p>
            <a:pPr marL="171450" indent="-171450" algn="l" fontAlgn="base">
              <a:lnSpc>
                <a:spcPct val="150000"/>
              </a:lnSpc>
              <a:buFont typeface="Arial" panose="020B0604020202020204" pitchFamily="34" charset="0"/>
              <a:buChar char="•"/>
            </a:pPr>
            <a:r>
              <a:rPr lang="en-US" sz="1200" dirty="0"/>
              <a:t>Adult Services and Children’s Services have different Same-Day Assessment information based on programming requested.  More information can be found here </a:t>
            </a:r>
            <a:r>
              <a:rPr lang="en-US" sz="1200" dirty="0">
                <a:hlinkClick r:id="rId3"/>
              </a:rPr>
              <a:t>COMCARE Same-Day Assessment Information</a:t>
            </a:r>
            <a:r>
              <a:rPr lang="en-US" sz="1200" dirty="0"/>
              <a:t>.</a:t>
            </a:r>
            <a:endParaRPr lang="en-US" dirty="0"/>
          </a:p>
        </p:txBody>
      </p:sp>
      <p:sp>
        <p:nvSpPr>
          <p:cNvPr id="4" name="Slide Number Placeholder 3"/>
          <p:cNvSpPr>
            <a:spLocks noGrp="1"/>
          </p:cNvSpPr>
          <p:nvPr>
            <p:ph type="sldNum" sz="quarter" idx="5"/>
          </p:nvPr>
        </p:nvSpPr>
        <p:spPr/>
        <p:txBody>
          <a:bodyPr/>
          <a:lstStyle/>
          <a:p>
            <a:fld id="{B1012794-F540-47C1-9025-BC350ED42294}" type="slidenum">
              <a:rPr lang="en-US" smtClean="0"/>
              <a:t>16</a:t>
            </a:fld>
            <a:endParaRPr lang="en-US"/>
          </a:p>
        </p:txBody>
      </p:sp>
    </p:spTree>
    <p:extLst>
      <p:ext uri="{BB962C8B-B14F-4D97-AF65-F5344CB8AC3E}">
        <p14:creationId xmlns:p14="http://schemas.microsoft.com/office/powerpoint/2010/main" val="1071932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2800438"/>
            <a:ext cx="6394101" cy="235436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3999" y="5647174"/>
            <a:ext cx="6394101" cy="5652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3999" y="1124874"/>
            <a:ext cx="1429379" cy="1429379"/>
          </a:xfrm>
          <a:prstGeom prst="rect">
            <a:avLst/>
          </a:prstGeom>
        </p:spPr>
      </p:pic>
    </p:spTree>
    <p:extLst>
      <p:ext uri="{BB962C8B-B14F-4D97-AF65-F5344CB8AC3E}">
        <p14:creationId xmlns:p14="http://schemas.microsoft.com/office/powerpoint/2010/main" val="57689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62" y="5686826"/>
            <a:ext cx="957944" cy="957944"/>
          </a:xfrm>
          <a:prstGeom prst="rect">
            <a:avLst/>
          </a:prstGeom>
        </p:spPr>
      </p:pic>
    </p:spTree>
    <p:extLst>
      <p:ext uri="{BB962C8B-B14F-4D97-AF65-F5344CB8AC3E}">
        <p14:creationId xmlns:p14="http://schemas.microsoft.com/office/powerpoint/2010/main" val="232399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371411"/>
            <a:ext cx="6111561" cy="2191064"/>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880866"/>
            <a:ext cx="6111561" cy="9170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1009510"/>
            <a:ext cx="1248159" cy="1248159"/>
          </a:xfrm>
          <a:prstGeom prst="rect">
            <a:avLst/>
          </a:prstGeom>
        </p:spPr>
      </p:pic>
    </p:spTree>
    <p:extLst>
      <p:ext uri="{BB962C8B-B14F-4D97-AF65-F5344CB8AC3E}">
        <p14:creationId xmlns:p14="http://schemas.microsoft.com/office/powerpoint/2010/main" val="69730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62" y="5686826"/>
            <a:ext cx="957944" cy="957944"/>
          </a:xfrm>
          <a:prstGeom prst="rect">
            <a:avLst/>
          </a:prstGeom>
        </p:spPr>
      </p:pic>
    </p:spTree>
    <p:extLst>
      <p:ext uri="{BB962C8B-B14F-4D97-AF65-F5344CB8AC3E}">
        <p14:creationId xmlns:p14="http://schemas.microsoft.com/office/powerpoint/2010/main" val="262960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62" y="5686826"/>
            <a:ext cx="957944" cy="957944"/>
          </a:xfrm>
          <a:prstGeom prst="rect">
            <a:avLst/>
          </a:prstGeom>
        </p:spPr>
      </p:pic>
    </p:spTree>
    <p:extLst>
      <p:ext uri="{BB962C8B-B14F-4D97-AF65-F5344CB8AC3E}">
        <p14:creationId xmlns:p14="http://schemas.microsoft.com/office/powerpoint/2010/main" val="198523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62" y="5686826"/>
            <a:ext cx="957944" cy="957944"/>
          </a:xfrm>
          <a:prstGeom prst="rect">
            <a:avLst/>
          </a:prstGeom>
        </p:spPr>
      </p:pic>
    </p:spTree>
    <p:extLst>
      <p:ext uri="{BB962C8B-B14F-4D97-AF65-F5344CB8AC3E}">
        <p14:creationId xmlns:p14="http://schemas.microsoft.com/office/powerpoint/2010/main" val="290132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762" y="5686826"/>
            <a:ext cx="957944" cy="957944"/>
          </a:xfrm>
          <a:prstGeom prst="rect">
            <a:avLst/>
          </a:prstGeom>
        </p:spPr>
      </p:pic>
    </p:spTree>
    <p:extLst>
      <p:ext uri="{BB962C8B-B14F-4D97-AF65-F5344CB8AC3E}">
        <p14:creationId xmlns:p14="http://schemas.microsoft.com/office/powerpoint/2010/main" val="41453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55112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199" y="2032045"/>
            <a:ext cx="955112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04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s://www.sedgwickcounty.org/comcare/youth-mental-health/ksde-mhit-progra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DOC_IJP@Sedgwick.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Sedgwick County Individual Justice Plan (IJP) Overview</a:t>
            </a:r>
          </a:p>
        </p:txBody>
      </p:sp>
    </p:spTree>
    <p:extLst>
      <p:ext uri="{BB962C8B-B14F-4D97-AF65-F5344CB8AC3E}">
        <p14:creationId xmlns:p14="http://schemas.microsoft.com/office/powerpoint/2010/main" val="90671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365125"/>
            <a:ext cx="9551127" cy="1509974"/>
          </a:xfrm>
        </p:spPr>
        <p:txBody>
          <a:bodyPr>
            <a:normAutofit/>
          </a:bodyPr>
          <a:lstStyle/>
          <a:p>
            <a:r>
              <a:rPr lang="en-US" sz="4800" b="1" dirty="0"/>
              <a:t>IJP MDT Committee </a:t>
            </a:r>
            <a:br>
              <a:rPr lang="en-US" sz="4800" b="1" dirty="0"/>
            </a:br>
            <a:r>
              <a:rPr lang="en-US" sz="4800" b="1" dirty="0"/>
              <a:t>Roles &amp; Responsibilities </a:t>
            </a:r>
          </a:p>
        </p:txBody>
      </p:sp>
      <p:sp>
        <p:nvSpPr>
          <p:cNvPr id="3" name="Content Placeholder 2"/>
          <p:cNvSpPr>
            <a:spLocks noGrp="1"/>
          </p:cNvSpPr>
          <p:nvPr>
            <p:ph idx="1"/>
          </p:nvPr>
        </p:nvSpPr>
        <p:spPr>
          <a:xfrm>
            <a:off x="838199" y="2032045"/>
            <a:ext cx="10053578" cy="3720573"/>
          </a:xfrm>
        </p:spPr>
        <p:txBody>
          <a:bodyPr>
            <a:normAutofit/>
          </a:bodyPr>
          <a:lstStyle/>
          <a:p>
            <a:pPr marL="0" indent="0">
              <a:buNone/>
            </a:pPr>
            <a:r>
              <a:rPr lang="en-US" sz="3200" dirty="0"/>
              <a:t>IJP MDT Committee Involvement:</a:t>
            </a:r>
          </a:p>
          <a:p>
            <a:r>
              <a:rPr lang="en-US" sz="3200" dirty="0"/>
              <a:t>Review IJP’s completed by community providers</a:t>
            </a:r>
          </a:p>
          <a:p>
            <a:r>
              <a:rPr lang="en-US" sz="3200" dirty="0"/>
              <a:t>Schedule with community partner</a:t>
            </a:r>
          </a:p>
          <a:p>
            <a:r>
              <a:rPr lang="en-US" sz="3200" dirty="0"/>
              <a:t>Review IJP</a:t>
            </a:r>
          </a:p>
          <a:p>
            <a:r>
              <a:rPr lang="en-US" sz="3200" dirty="0"/>
              <a:t>Multiple disciplines representing community services</a:t>
            </a:r>
          </a:p>
        </p:txBody>
      </p:sp>
    </p:spTree>
    <p:extLst>
      <p:ext uri="{BB962C8B-B14F-4D97-AF65-F5344CB8AC3E}">
        <p14:creationId xmlns:p14="http://schemas.microsoft.com/office/powerpoint/2010/main" val="3306151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126" cy="847943"/>
          </a:xfrm>
        </p:spPr>
        <p:txBody>
          <a:bodyPr/>
          <a:lstStyle/>
          <a:p>
            <a:r>
              <a:rPr lang="en-US" b="1" dirty="0"/>
              <a:t>IJP MDT Lead Responsibilities </a:t>
            </a:r>
          </a:p>
        </p:txBody>
      </p:sp>
      <p:sp>
        <p:nvSpPr>
          <p:cNvPr id="3" name="Content Placeholder 2"/>
          <p:cNvSpPr>
            <a:spLocks noGrp="1"/>
          </p:cNvSpPr>
          <p:nvPr>
            <p:ph idx="1"/>
          </p:nvPr>
        </p:nvSpPr>
        <p:spPr>
          <a:xfrm>
            <a:off x="983677" y="1213068"/>
            <a:ext cx="10162743" cy="4928088"/>
          </a:xfrm>
        </p:spPr>
        <p:txBody>
          <a:bodyPr numCol="2">
            <a:noAutofit/>
          </a:bodyPr>
          <a:lstStyle/>
          <a:p>
            <a:pPr lvl="0"/>
            <a:r>
              <a:rPr lang="en-US" dirty="0"/>
              <a:t>Finalizing ROIs</a:t>
            </a:r>
          </a:p>
          <a:p>
            <a:pPr lvl="0"/>
            <a:r>
              <a:rPr lang="en-US" dirty="0"/>
              <a:t>Filing and records retention </a:t>
            </a:r>
          </a:p>
          <a:p>
            <a:pPr lvl="0"/>
            <a:r>
              <a:rPr lang="en-US" dirty="0"/>
              <a:t>Submit IJP Snap Shots to the CAD </a:t>
            </a:r>
          </a:p>
          <a:p>
            <a:pPr lvl="0"/>
            <a:r>
              <a:rPr lang="en-US" dirty="0"/>
              <a:t>Organizing meetings to review IJPs in crisis moments</a:t>
            </a:r>
          </a:p>
          <a:p>
            <a:pPr lvl="1"/>
            <a:r>
              <a:rPr lang="en-US" sz="2800" dirty="0"/>
              <a:t>Within two (2) business days of utilization of an IJP:</a:t>
            </a:r>
          </a:p>
          <a:p>
            <a:pPr lvl="2"/>
            <a:r>
              <a:rPr lang="en-US" dirty="0"/>
              <a:t>DOC shall schedule an IJP MDT meeting</a:t>
            </a:r>
          </a:p>
          <a:p>
            <a:pPr lvl="2"/>
            <a:r>
              <a:rPr lang="en-US" dirty="0"/>
              <a:t>Review the incident and identify if the IJP:</a:t>
            </a:r>
          </a:p>
          <a:p>
            <a:pPr lvl="3"/>
            <a:r>
              <a:rPr lang="en-US" dirty="0"/>
              <a:t>Worked</a:t>
            </a:r>
          </a:p>
          <a:p>
            <a:pPr lvl="3"/>
            <a:r>
              <a:rPr lang="en-US" dirty="0"/>
              <a:t>Has areas for improvement</a:t>
            </a:r>
          </a:p>
          <a:p>
            <a:pPr lvl="3"/>
            <a:r>
              <a:rPr lang="en-US" dirty="0"/>
              <a:t>Discuss next steps if stabilization is required</a:t>
            </a:r>
          </a:p>
          <a:p>
            <a:pPr lvl="2"/>
            <a:r>
              <a:rPr lang="en-US" dirty="0"/>
              <a:t>Identify next steps </a:t>
            </a:r>
          </a:p>
          <a:p>
            <a:pPr lvl="0"/>
            <a:r>
              <a:rPr lang="en-US" dirty="0"/>
              <a:t>Schedule/Facilitate meetings and record keeping</a:t>
            </a:r>
          </a:p>
          <a:p>
            <a:pPr lvl="0"/>
            <a:r>
              <a:rPr lang="en-US" dirty="0"/>
              <a:t>Ensure IJPs are reviewed at least annually</a:t>
            </a:r>
          </a:p>
          <a:p>
            <a:pPr lvl="0"/>
            <a:r>
              <a:rPr lang="en-US" dirty="0"/>
              <a:t>Facilitate IJP destruction process</a:t>
            </a:r>
          </a:p>
        </p:txBody>
      </p:sp>
    </p:spTree>
    <p:extLst>
      <p:ext uri="{BB962C8B-B14F-4D97-AF65-F5344CB8AC3E}">
        <p14:creationId xmlns:p14="http://schemas.microsoft.com/office/powerpoint/2010/main" val="3389521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form&#10;&#10;Description automatically generated"/>
          <p:cNvPicPr>
            <a:picLocks noChangeAspect="1"/>
          </p:cNvPicPr>
          <p:nvPr/>
        </p:nvPicPr>
        <p:blipFill>
          <a:blip r:embed="rId2"/>
          <a:stretch>
            <a:fillRect/>
          </a:stretch>
        </p:blipFill>
        <p:spPr>
          <a:xfrm>
            <a:off x="1313096" y="643466"/>
            <a:ext cx="3955457"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descr="A document with text and images&#10;&#10;Description automatically generated with medium confidence"/>
          <p:cNvPicPr>
            <a:picLocks noChangeAspect="1"/>
          </p:cNvPicPr>
          <p:nvPr/>
        </p:nvPicPr>
        <p:blipFill>
          <a:blip r:embed="rId3"/>
          <a:stretch>
            <a:fillRect/>
          </a:stretch>
        </p:blipFill>
        <p:spPr>
          <a:xfrm>
            <a:off x="7034868" y="643467"/>
            <a:ext cx="3732613" cy="5571066"/>
          </a:xfrm>
          <a:prstGeom prst="rect">
            <a:avLst/>
          </a:prstGeom>
        </p:spPr>
      </p:pic>
    </p:spTree>
    <p:extLst>
      <p:ext uri="{BB962C8B-B14F-4D97-AF65-F5344CB8AC3E}">
        <p14:creationId xmlns:p14="http://schemas.microsoft.com/office/powerpoint/2010/main" val="158849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234C41B8-5061-0AF8-DD88-7C091475C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67" y="643467"/>
            <a:ext cx="7958666" cy="5571066"/>
          </a:xfrm>
          <a:prstGeom prst="rect">
            <a:avLst/>
          </a:prstGeom>
        </p:spPr>
      </p:pic>
    </p:spTree>
    <p:extLst>
      <p:ext uri="{BB962C8B-B14F-4D97-AF65-F5344CB8AC3E}">
        <p14:creationId xmlns:p14="http://schemas.microsoft.com/office/powerpoint/2010/main" val="275253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484" y="3324586"/>
            <a:ext cx="3290887" cy="2452687"/>
          </a:xfrm>
        </p:spPr>
        <p:txBody>
          <a:bodyPr anchor="ctr">
            <a:normAutofit/>
          </a:bodyPr>
          <a:lstStyle/>
          <a:p>
            <a:r>
              <a:rPr lang="en-US" sz="4000" b="1" dirty="0"/>
              <a:t>COMCARE Crisis	</a:t>
            </a:r>
          </a:p>
        </p:txBody>
      </p:sp>
      <p:pic>
        <p:nvPicPr>
          <p:cNvPr id="7" name="Picture 6" descr="A white building with a street light&#10;&#10;Description automatically generated">
            <a:extLst>
              <a:ext uri="{FF2B5EF4-FFF2-40B4-BE49-F238E27FC236}">
                <a16:creationId xmlns:a16="http://schemas.microsoft.com/office/drawing/2014/main" id="{B0512D65-17ED-E1A9-FC09-5BCE4C77A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08" b="276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23982" y="3752850"/>
            <a:ext cx="7478023" cy="2740547"/>
          </a:xfrm>
        </p:spPr>
        <p:txBody>
          <a:bodyPr numCol="2" anchor="ctr">
            <a:normAutofit/>
          </a:bodyPr>
          <a:lstStyle/>
          <a:p>
            <a:r>
              <a:rPr lang="en-US" sz="2000" dirty="0">
                <a:cs typeface="Calibri" panose="020F0502020204030204" pitchFamily="34" charset="0"/>
              </a:rPr>
              <a:t>24/7 Suicide Prevention </a:t>
            </a:r>
          </a:p>
          <a:p>
            <a:pPr lvl="1"/>
            <a:r>
              <a:rPr lang="en-US" sz="2000" dirty="0">
                <a:cs typeface="Calibri" panose="020F0502020204030204" pitchFamily="34" charset="0"/>
              </a:rPr>
              <a:t>Walk-in Assessments</a:t>
            </a:r>
          </a:p>
          <a:p>
            <a:pPr lvl="1"/>
            <a:r>
              <a:rPr lang="en-US" sz="2000" dirty="0">
                <a:cs typeface="Calibri" panose="020F0502020204030204" pitchFamily="34" charset="0"/>
              </a:rPr>
              <a:t>988 and Crisis Lifeline</a:t>
            </a:r>
          </a:p>
          <a:p>
            <a:r>
              <a:rPr lang="en-US" sz="2000" dirty="0">
                <a:cs typeface="Calibri" panose="020F0502020204030204" pitchFamily="34" charset="0"/>
              </a:rPr>
              <a:t>Screening for hospital</a:t>
            </a:r>
          </a:p>
          <a:p>
            <a:r>
              <a:rPr lang="en-US" sz="2000" dirty="0">
                <a:cs typeface="Calibri" panose="020F0502020204030204" pitchFamily="34" charset="0"/>
              </a:rPr>
              <a:t>Mobile Crisis Response</a:t>
            </a:r>
          </a:p>
          <a:p>
            <a:r>
              <a:rPr lang="en-US" sz="2000" dirty="0">
                <a:cs typeface="Calibri" panose="020F0502020204030204" pitchFamily="34" charset="0"/>
              </a:rPr>
              <a:t>ICT 1-5</a:t>
            </a:r>
          </a:p>
          <a:p>
            <a:r>
              <a:rPr lang="en-US" sz="2000" dirty="0">
                <a:cs typeface="Calibri" panose="020F0502020204030204" pitchFamily="34" charset="0"/>
              </a:rPr>
              <a:t>911 Partnership</a:t>
            </a:r>
          </a:p>
          <a:p>
            <a:r>
              <a:rPr lang="en-US" sz="2000" dirty="0">
                <a:cs typeface="Calibri" panose="020F0502020204030204" pitchFamily="34" charset="0"/>
              </a:rPr>
              <a:t>Adult liaison, case management, justice diversion initiatives</a:t>
            </a:r>
          </a:p>
          <a:p>
            <a:r>
              <a:rPr lang="en-US" sz="2000" dirty="0">
                <a:cs typeface="Calibri" panose="020F0502020204030204" pitchFamily="34" charset="0"/>
              </a:rPr>
              <a:t>Crisis Stabilization (Adult and Child)</a:t>
            </a:r>
          </a:p>
          <a:p>
            <a:r>
              <a:rPr lang="en-US" sz="2000" dirty="0">
                <a:cs typeface="Calibri" panose="020F0502020204030204" pitchFamily="34" charset="0"/>
              </a:rPr>
              <a:t>Partnership with SACK</a:t>
            </a:r>
          </a:p>
          <a:p>
            <a:endParaRPr lang="en-US" sz="2000" dirty="0">
              <a:cs typeface="Calibri" panose="020F0502020204030204" pitchFamily="34" charset="0"/>
            </a:endParaRPr>
          </a:p>
          <a:p>
            <a:pPr marL="0" indent="0">
              <a:buNone/>
            </a:pPr>
            <a:endParaRPr lang="en-US" sz="2000" dirty="0">
              <a:cs typeface="Calibri" panose="020F0502020204030204" pitchFamily="34" charset="0"/>
            </a:endParaRPr>
          </a:p>
        </p:txBody>
      </p:sp>
    </p:spTree>
    <p:extLst>
      <p:ext uri="{BB962C8B-B14F-4D97-AF65-F5344CB8AC3E}">
        <p14:creationId xmlns:p14="http://schemas.microsoft.com/office/powerpoint/2010/main" val="3459172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C3B0-7C95-F24B-E301-E27716F0056C}"/>
              </a:ext>
            </a:extLst>
          </p:cNvPr>
          <p:cNvSpPr>
            <a:spLocks noGrp="1"/>
          </p:cNvSpPr>
          <p:nvPr>
            <p:ph type="title"/>
          </p:nvPr>
        </p:nvSpPr>
        <p:spPr>
          <a:xfrm>
            <a:off x="6103658" y="741391"/>
            <a:ext cx="5219307" cy="1616203"/>
          </a:xfrm>
        </p:spPr>
        <p:txBody>
          <a:bodyPr anchor="b">
            <a:normAutofit/>
          </a:bodyPr>
          <a:lstStyle/>
          <a:p>
            <a:r>
              <a:rPr lang="en-US" sz="4000" b="1" dirty="0"/>
              <a:t>How will COMCARE Crisis utilize IJP?</a:t>
            </a:r>
          </a:p>
        </p:txBody>
      </p:sp>
      <p:pic>
        <p:nvPicPr>
          <p:cNvPr id="4" name="Picture 3" descr="A map of a neighborhood&#10;&#10;Description automatically generated">
            <a:extLst>
              <a:ext uri="{FF2B5EF4-FFF2-40B4-BE49-F238E27FC236}">
                <a16:creationId xmlns:a16="http://schemas.microsoft.com/office/drawing/2014/main" id="{A80799BF-A54F-7661-7970-9648E7A0C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14" y="1396274"/>
            <a:ext cx="4408730" cy="3957360"/>
          </a:xfrm>
          <a:prstGeom prst="rect">
            <a:avLst/>
          </a:prstGeom>
        </p:spPr>
      </p:pic>
      <p:sp>
        <p:nvSpPr>
          <p:cNvPr id="3" name="Content Placeholder 2">
            <a:extLst>
              <a:ext uri="{FF2B5EF4-FFF2-40B4-BE49-F238E27FC236}">
                <a16:creationId xmlns:a16="http://schemas.microsoft.com/office/drawing/2014/main" id="{57EDD7F3-B904-6C65-B911-A7132E2EC2DE}"/>
              </a:ext>
            </a:extLst>
          </p:cNvPr>
          <p:cNvSpPr>
            <a:spLocks noGrp="1"/>
          </p:cNvSpPr>
          <p:nvPr>
            <p:ph idx="1"/>
          </p:nvPr>
        </p:nvSpPr>
        <p:spPr>
          <a:xfrm>
            <a:off x="6103657" y="2533475"/>
            <a:ext cx="5219307" cy="3448225"/>
          </a:xfrm>
        </p:spPr>
        <p:txBody>
          <a:bodyPr anchor="t">
            <a:normAutofit fontScale="92500" lnSpcReduction="20000"/>
          </a:bodyPr>
          <a:lstStyle/>
          <a:p>
            <a:pPr>
              <a:lnSpc>
                <a:spcPct val="150000"/>
              </a:lnSpc>
            </a:pPr>
            <a:r>
              <a:rPr lang="en-US" sz="2400" dirty="0"/>
              <a:t>Allows staff assessing youth to understand what works well and what to avoid</a:t>
            </a:r>
          </a:p>
          <a:p>
            <a:pPr>
              <a:lnSpc>
                <a:spcPct val="150000"/>
              </a:lnSpc>
            </a:pPr>
            <a:r>
              <a:rPr lang="en-US" sz="2400" dirty="0"/>
              <a:t>Staff can use IJP as a guide when creating plans for safety</a:t>
            </a:r>
          </a:p>
          <a:p>
            <a:pPr>
              <a:lnSpc>
                <a:spcPct val="150000"/>
              </a:lnSpc>
            </a:pPr>
            <a:r>
              <a:rPr lang="en-US" sz="2400" dirty="0"/>
              <a:t>Helps with consistency in responses across settings</a:t>
            </a:r>
          </a:p>
          <a:p>
            <a:pPr marL="0" indent="0">
              <a:buNone/>
            </a:pPr>
            <a:endParaRPr lang="en-US" sz="2000" dirty="0"/>
          </a:p>
        </p:txBody>
      </p:sp>
      <p:grpSp>
        <p:nvGrpSpPr>
          <p:cNvPr id="9" name="Group 8">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3236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BCA0-D404-4821-D2C3-EBFAFCDC83E0}"/>
              </a:ext>
            </a:extLst>
          </p:cNvPr>
          <p:cNvSpPr>
            <a:spLocks noGrp="1"/>
          </p:cNvSpPr>
          <p:nvPr>
            <p:ph type="title"/>
          </p:nvPr>
        </p:nvSpPr>
        <p:spPr>
          <a:xfrm>
            <a:off x="838200" y="1060682"/>
            <a:ext cx="3411071" cy="3047235"/>
          </a:xfrm>
        </p:spPr>
        <p:txBody>
          <a:bodyPr vert="horz" lIns="91440" tIns="45720" rIns="91440" bIns="45720" rtlCol="0" anchor="t">
            <a:normAutofit/>
          </a:bodyPr>
          <a:lstStyle/>
          <a:p>
            <a:r>
              <a:rPr lang="en-US" sz="4000" b="1" kern="1200" dirty="0">
                <a:solidFill>
                  <a:schemeClr val="tx1"/>
                </a:solidFill>
                <a:latin typeface="+mj-lt"/>
                <a:ea typeface="+mj-ea"/>
                <a:cs typeface="+mj-cs"/>
              </a:rPr>
              <a:t>COMCARE Same-Day Assessment</a:t>
            </a:r>
          </a:p>
        </p:txBody>
      </p:sp>
      <p:grpSp>
        <p:nvGrpSpPr>
          <p:cNvPr id="9" name="Group 8">
            <a:extLst>
              <a:ext uri="{FF2B5EF4-FFF2-40B4-BE49-F238E27FC236}">
                <a16:creationId xmlns:a16="http://schemas.microsoft.com/office/drawing/2014/main" id="{62EF589D-1946-AC37-0BAA-9A9E3E5E7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CD888693-6C18-882C-73B2-7F2C4E4E0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ACC3AC-8A38-9C97-5A5E-4F5F4772C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 name="TextBox 3">
            <a:extLst>
              <a:ext uri="{FF2B5EF4-FFF2-40B4-BE49-F238E27FC236}">
                <a16:creationId xmlns:a16="http://schemas.microsoft.com/office/drawing/2014/main" id="{10062BD5-AFF9-F654-DBD3-03A413F3DEF0}"/>
              </a:ext>
            </a:extLst>
          </p:cNvPr>
          <p:cNvGraphicFramePr/>
          <p:nvPr>
            <p:extLst>
              <p:ext uri="{D42A27DB-BD31-4B8C-83A1-F6EECF244321}">
                <p14:modId xmlns:p14="http://schemas.microsoft.com/office/powerpoint/2010/main" val="2185617706"/>
              </p:ext>
            </p:extLst>
          </p:nvPr>
        </p:nvGraphicFramePr>
        <p:xfrm>
          <a:off x="4444678" y="489098"/>
          <a:ext cx="6748041" cy="596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8837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0327" y="251659"/>
            <a:ext cx="9451345" cy="998407"/>
          </a:xfrm>
        </p:spPr>
        <p:txBody>
          <a:bodyPr anchor="b">
            <a:normAutofit/>
          </a:bodyPr>
          <a:lstStyle/>
          <a:p>
            <a:r>
              <a:rPr lang="en-US" sz="4000" dirty="0">
                <a:cs typeface="Calibri" panose="020F0502020204030204" pitchFamily="34" charset="0"/>
              </a:rPr>
              <a:t>COMCARE Adult Services (AS) Rehab </a:t>
            </a:r>
          </a:p>
        </p:txBody>
      </p:sp>
      <p:sp>
        <p:nvSpPr>
          <p:cNvPr id="3" name="Content Placeholder 2"/>
          <p:cNvSpPr>
            <a:spLocks noGrp="1"/>
          </p:cNvSpPr>
          <p:nvPr>
            <p:ph idx="1"/>
          </p:nvPr>
        </p:nvSpPr>
        <p:spPr>
          <a:xfrm>
            <a:off x="814982" y="1572757"/>
            <a:ext cx="4757389" cy="3994665"/>
          </a:xfrm>
        </p:spPr>
        <p:txBody>
          <a:bodyPr anchor="t">
            <a:normAutofit/>
          </a:bodyPr>
          <a:lstStyle/>
          <a:p>
            <a:r>
              <a:rPr lang="en-US" sz="1600" dirty="0">
                <a:cs typeface="Calibri" panose="020F0502020204030204" pitchFamily="34" charset="0"/>
              </a:rPr>
              <a:t>Addiction Treatment Services (ATS) </a:t>
            </a:r>
          </a:p>
          <a:p>
            <a:pPr lvl="1"/>
            <a:r>
              <a:rPr lang="en-US" sz="1600" b="0" i="0" dirty="0">
                <a:effectLst/>
                <a:cs typeface="Calibri" panose="020F0502020204030204" pitchFamily="34" charset="0"/>
              </a:rPr>
              <a:t>Assessment and evaluation</a:t>
            </a:r>
            <a:endParaRPr lang="en-US" sz="1600" dirty="0">
              <a:cs typeface="Calibri" panose="020F0502020204030204" pitchFamily="34" charset="0"/>
            </a:endParaRPr>
          </a:p>
          <a:p>
            <a:pPr lvl="1"/>
            <a:r>
              <a:rPr lang="en-US" sz="1600" dirty="0">
                <a:cs typeface="Calibri" panose="020F0502020204030204" pitchFamily="34" charset="0"/>
              </a:rPr>
              <a:t>C</a:t>
            </a:r>
            <a:r>
              <a:rPr lang="en-US" sz="1600" b="0" i="0" dirty="0">
                <a:effectLst/>
                <a:cs typeface="Calibri" panose="020F0502020204030204" pitchFamily="34" charset="0"/>
              </a:rPr>
              <a:t>o-occurring mental health and substance use treatment</a:t>
            </a:r>
          </a:p>
          <a:p>
            <a:pPr lvl="1"/>
            <a:r>
              <a:rPr lang="en-US" sz="1600" b="0" i="0" dirty="0">
                <a:effectLst/>
                <a:cs typeface="Calibri" panose="020F0502020204030204" pitchFamily="34" charset="0"/>
              </a:rPr>
              <a:t>Substance Use Disorder group and individual treatment</a:t>
            </a:r>
          </a:p>
          <a:p>
            <a:pPr lvl="1"/>
            <a:r>
              <a:rPr lang="en-US" sz="1600" b="0" i="0" dirty="0">
                <a:effectLst/>
                <a:cs typeface="Calibri" panose="020F0502020204030204" pitchFamily="34" charset="0"/>
              </a:rPr>
              <a:t>Alcohol and drug education programs</a:t>
            </a:r>
            <a:endParaRPr lang="en-US" sz="1600" dirty="0">
              <a:cs typeface="Calibri" panose="020F0502020204030204" pitchFamily="34" charset="0"/>
            </a:endParaRPr>
          </a:p>
          <a:p>
            <a:pPr lvl="1"/>
            <a:r>
              <a:rPr lang="en-US" sz="1600" b="0" i="0" dirty="0">
                <a:effectLst/>
                <a:cs typeface="Calibri" panose="020F0502020204030204" pitchFamily="34" charset="0"/>
              </a:rPr>
              <a:t>Problem gambling treatment</a:t>
            </a:r>
          </a:p>
          <a:p>
            <a:pPr marL="285750" indent="-285750"/>
            <a:r>
              <a:rPr lang="en-US" sz="1600" dirty="0">
                <a:cs typeface="Calibri" panose="020F0502020204030204" pitchFamily="34" charset="0"/>
              </a:rPr>
              <a:t>Community Support Services and Center City (CSS and CC): 1:1 or in group settings</a:t>
            </a:r>
            <a:endParaRPr lang="en-US" sz="1600" b="0" i="0" dirty="0">
              <a:effectLst/>
              <a:cs typeface="Calibri" panose="020F0502020204030204" pitchFamily="34" charset="0"/>
            </a:endParaRPr>
          </a:p>
          <a:p>
            <a:pPr lvl="1"/>
            <a:r>
              <a:rPr lang="en-US" sz="1600" b="0" i="0" dirty="0">
                <a:effectLst/>
                <a:cs typeface="Calibri" panose="020F0502020204030204" pitchFamily="34" charset="0"/>
              </a:rPr>
              <a:t>Must meet criteria as PRE or Severe Persistent Mental Illness</a:t>
            </a:r>
          </a:p>
          <a:p>
            <a:pPr marL="1200150" lvl="2" indent="-285750"/>
            <a:endParaRPr lang="en-US" sz="1400" dirty="0">
              <a:cs typeface="Calibri" panose="020F0502020204030204" pitchFamily="34" charset="0"/>
            </a:endParaRPr>
          </a:p>
          <a:p>
            <a:pPr lvl="1"/>
            <a:endParaRPr lang="en-US" sz="1400" dirty="0">
              <a:cs typeface="Calibri" panose="020F0502020204030204" pitchFamily="34" charset="0"/>
            </a:endParaRPr>
          </a:p>
        </p:txBody>
      </p:sp>
      <p:pic>
        <p:nvPicPr>
          <p:cNvPr id="5" name="Picture 4" descr="A map of a city&#10;&#10;Description automatically generated">
            <a:extLst>
              <a:ext uri="{FF2B5EF4-FFF2-40B4-BE49-F238E27FC236}">
                <a16:creationId xmlns:a16="http://schemas.microsoft.com/office/drawing/2014/main" id="{7801C4F9-AB8E-251F-183B-A21C4000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082" y="1590505"/>
            <a:ext cx="5529936" cy="3221188"/>
          </a:xfrm>
          <a:prstGeom prst="rect">
            <a:avLst/>
          </a:prstGeom>
        </p:spPr>
      </p:pic>
      <p:grpSp>
        <p:nvGrpSpPr>
          <p:cNvPr id="14" name="Group 1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5" name="Rectangle 1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D1F6168-0FCF-5FE5-990E-F77848B47B05}"/>
              </a:ext>
            </a:extLst>
          </p:cNvPr>
          <p:cNvSpPr txBox="1"/>
          <p:nvPr/>
        </p:nvSpPr>
        <p:spPr>
          <a:xfrm>
            <a:off x="3041073" y="5105283"/>
            <a:ext cx="889331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cs typeface="Calibri" panose="020F0502020204030204" pitchFamily="34" charset="0"/>
              </a:rPr>
              <a:t>PATH Outreach: </a:t>
            </a:r>
            <a:r>
              <a:rPr lang="en-US" sz="1600" b="0" i="0" dirty="0">
                <a:effectLst/>
                <a:cs typeface="Calibri" panose="020F0502020204030204" pitchFamily="34" charset="0"/>
              </a:rPr>
              <a:t>The goal of PATH is to assist those who are currently unhoused</a:t>
            </a:r>
            <a:r>
              <a:rPr lang="en-US" sz="1600" dirty="0">
                <a:cs typeface="Calibri" panose="020F0502020204030204" pitchFamily="34" charset="0"/>
              </a:rPr>
              <a:t> </a:t>
            </a:r>
            <a:r>
              <a:rPr lang="en-US" sz="1600" b="0" i="0" dirty="0">
                <a:effectLst/>
                <a:cs typeface="Calibri" panose="020F0502020204030204" pitchFamily="34" charset="0"/>
              </a:rPr>
              <a:t>access services to increase permanent housing. </a:t>
            </a:r>
            <a:r>
              <a:rPr lang="en-US" sz="1600" dirty="0">
                <a:cs typeface="Calibri" panose="020F0502020204030204" pitchFamily="34" charset="0"/>
              </a:rPr>
              <a:t>S</a:t>
            </a:r>
            <a:r>
              <a:rPr lang="en-US" sz="1600" b="0" i="0" dirty="0">
                <a:effectLst/>
                <a:cs typeface="Calibri" panose="020F0502020204030204" pitchFamily="34" charset="0"/>
              </a:rPr>
              <a:t>upportive services</a:t>
            </a:r>
            <a:r>
              <a:rPr lang="en-US" sz="1600" dirty="0">
                <a:cs typeface="Calibri" panose="020F0502020204030204" pitchFamily="34" charset="0"/>
              </a:rPr>
              <a:t>:</a:t>
            </a:r>
          </a:p>
          <a:p>
            <a:pPr marL="742950" lvl="1" indent="-285750">
              <a:buFont typeface="Arial" panose="020B0604020202020204" pitchFamily="34" charset="0"/>
              <a:buChar char="•"/>
            </a:pPr>
            <a:r>
              <a:rPr lang="en-US" sz="1600" b="0" i="0" dirty="0">
                <a:effectLst/>
                <a:cs typeface="Calibri" panose="020F0502020204030204" pitchFamily="34" charset="0"/>
              </a:rPr>
              <a:t>mental health treatment</a:t>
            </a:r>
          </a:p>
          <a:p>
            <a:pPr marL="742950" lvl="1" indent="-285750">
              <a:buFont typeface="Arial" panose="020B0604020202020204" pitchFamily="34" charset="0"/>
              <a:buChar char="•"/>
            </a:pPr>
            <a:r>
              <a:rPr lang="en-US" sz="1600" b="0" i="0" dirty="0">
                <a:effectLst/>
                <a:cs typeface="Calibri" panose="020F0502020204030204" pitchFamily="34" charset="0"/>
              </a:rPr>
              <a:t>basic needs</a:t>
            </a:r>
          </a:p>
          <a:p>
            <a:pPr marL="742950" lvl="1" indent="-285750">
              <a:buFont typeface="Arial" panose="020B0604020202020204" pitchFamily="34" charset="0"/>
              <a:buChar char="•"/>
            </a:pPr>
            <a:r>
              <a:rPr lang="en-US" sz="1600" b="0" i="0" dirty="0">
                <a:effectLst/>
                <a:cs typeface="Calibri" panose="020F0502020204030204" pitchFamily="34" charset="0"/>
              </a:rPr>
              <a:t>housing resources</a:t>
            </a:r>
          </a:p>
          <a:p>
            <a:pPr marL="285750" indent="-285750">
              <a:buFont typeface="Arial" panose="020B0604020202020204" pitchFamily="34" charset="0"/>
              <a:buChar char="•"/>
            </a:pPr>
            <a:r>
              <a:rPr lang="en-US" sz="1600" dirty="0">
                <a:cs typeface="Calibri" panose="020F0502020204030204" pitchFamily="34" charset="0"/>
              </a:rPr>
              <a:t>Outpatient Services (OPS): Individual and Group mental health therapy</a:t>
            </a:r>
          </a:p>
        </p:txBody>
      </p:sp>
      <p:pic>
        <p:nvPicPr>
          <p:cNvPr id="8" name="Picture 7" descr="A building with a sign on the front&#10;&#10;Description automatically generated">
            <a:extLst>
              <a:ext uri="{FF2B5EF4-FFF2-40B4-BE49-F238E27FC236}">
                <a16:creationId xmlns:a16="http://schemas.microsoft.com/office/drawing/2014/main" id="{503367BA-A320-B454-8EAA-9DADD9AFBEC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329183" y="1265864"/>
            <a:ext cx="5172089" cy="3879067"/>
          </a:xfrm>
          <a:prstGeom prst="ellipse">
            <a:avLst/>
          </a:prstGeom>
          <a:ln>
            <a:noFill/>
          </a:ln>
          <a:effectLst>
            <a:softEdge rad="112500"/>
          </a:effectLst>
        </p:spPr>
      </p:pic>
    </p:spTree>
    <p:extLst>
      <p:ext uri="{BB962C8B-B14F-4D97-AF65-F5344CB8AC3E}">
        <p14:creationId xmlns:p14="http://schemas.microsoft.com/office/powerpoint/2010/main" val="172582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CBC7-27C1-AC0B-103E-302FCBB7A384}"/>
              </a:ext>
            </a:extLst>
          </p:cNvPr>
          <p:cNvSpPr>
            <a:spLocks noGrp="1"/>
          </p:cNvSpPr>
          <p:nvPr>
            <p:ph type="title"/>
          </p:nvPr>
        </p:nvSpPr>
        <p:spPr>
          <a:xfrm>
            <a:off x="838199" y="159564"/>
            <a:ext cx="11234195" cy="733570"/>
          </a:xfrm>
        </p:spPr>
        <p:txBody>
          <a:bodyPr>
            <a:normAutofit/>
          </a:bodyPr>
          <a:lstStyle/>
          <a:p>
            <a:r>
              <a:rPr lang="en-US" dirty="0">
                <a:cs typeface="Calibri" panose="020F0502020204030204" pitchFamily="34" charset="0"/>
              </a:rPr>
              <a:t>COMCARE Childrens Services (CS) Rehab </a:t>
            </a:r>
          </a:p>
        </p:txBody>
      </p:sp>
      <p:sp>
        <p:nvSpPr>
          <p:cNvPr id="3" name="Content Placeholder 2">
            <a:extLst>
              <a:ext uri="{FF2B5EF4-FFF2-40B4-BE49-F238E27FC236}">
                <a16:creationId xmlns:a16="http://schemas.microsoft.com/office/drawing/2014/main" id="{FB2F4694-5AE3-A139-F354-23EA8998D896}"/>
              </a:ext>
            </a:extLst>
          </p:cNvPr>
          <p:cNvSpPr>
            <a:spLocks noGrp="1"/>
          </p:cNvSpPr>
          <p:nvPr>
            <p:ph idx="1"/>
          </p:nvPr>
        </p:nvSpPr>
        <p:spPr>
          <a:xfrm>
            <a:off x="838199" y="2225287"/>
            <a:ext cx="10644964" cy="4732287"/>
          </a:xfrm>
        </p:spPr>
        <p:txBody>
          <a:bodyPr>
            <a:noAutofit/>
          </a:bodyPr>
          <a:lstStyle/>
          <a:p>
            <a:pPr lvl="1">
              <a:lnSpc>
                <a:spcPct val="100000"/>
              </a:lnSpc>
            </a:pPr>
            <a:r>
              <a:rPr lang="en-US" sz="2200" dirty="0">
                <a:cs typeface="Calibri" panose="020F0502020204030204" pitchFamily="34" charset="0"/>
              </a:rPr>
              <a:t>Community Based Services (CBS): In home; community; school</a:t>
            </a:r>
          </a:p>
          <a:p>
            <a:pPr lvl="1" fontAlgn="base">
              <a:lnSpc>
                <a:spcPct val="100000"/>
              </a:lnSpc>
            </a:pPr>
            <a:r>
              <a:rPr lang="en-US" sz="2200" b="0" i="0" dirty="0">
                <a:effectLst/>
                <a:cs typeface="Calibri" panose="020F0502020204030204" pitchFamily="34" charset="0"/>
              </a:rPr>
              <a:t>Therapy Clinic: Individual and family therapy</a:t>
            </a:r>
          </a:p>
          <a:p>
            <a:pPr lvl="1" fontAlgn="base">
              <a:lnSpc>
                <a:spcPct val="100000"/>
              </a:lnSpc>
            </a:pPr>
            <a:r>
              <a:rPr lang="en-US" sz="2200" b="0" i="0" dirty="0">
                <a:effectLst/>
                <a:cs typeface="Calibri" panose="020F0502020204030204" pitchFamily="34" charset="0"/>
              </a:rPr>
              <a:t>Mental Health Intervention Program (MHIT</a:t>
            </a:r>
            <a:r>
              <a:rPr lang="en-US" sz="2200" dirty="0">
                <a:cs typeface="Calibri" panose="020F0502020204030204" pitchFamily="34" charset="0"/>
              </a:rPr>
              <a:t>)</a:t>
            </a:r>
            <a:r>
              <a:rPr lang="en-US" sz="2200" b="0" i="0" dirty="0">
                <a:effectLst/>
                <a:cs typeface="Calibri" panose="020F0502020204030204" pitchFamily="34" charset="0"/>
              </a:rPr>
              <a:t> </a:t>
            </a:r>
          </a:p>
          <a:p>
            <a:pPr lvl="2" fontAlgn="base">
              <a:lnSpc>
                <a:spcPct val="100000"/>
              </a:lnSpc>
            </a:pPr>
            <a:r>
              <a:rPr lang="en-US" sz="2200" b="0" i="0" dirty="0">
                <a:effectLst/>
                <a:cs typeface="Calibri" panose="020F0502020204030204" pitchFamily="34" charset="0"/>
                <a:hlinkClick r:id="rId3"/>
              </a:rPr>
              <a:t>KSDE COMCARE MHIT Schools</a:t>
            </a:r>
            <a:r>
              <a:rPr lang="en-US" sz="2200" dirty="0">
                <a:cs typeface="Calibri" panose="020F0502020204030204" pitchFamily="34" charset="0"/>
              </a:rPr>
              <a:t> (</a:t>
            </a:r>
            <a:r>
              <a:rPr lang="en-US" sz="2200" dirty="0">
                <a:cs typeface="Calibri" panose="020F0502020204030204" pitchFamily="34" charset="0"/>
                <a:hlinkClick r:id="rId3"/>
              </a:rPr>
              <a:t>https://www.sedgwickcounty.org/comcare/youth-mental-health/ksde-mhit-program/</a:t>
            </a:r>
            <a:r>
              <a:rPr lang="en-US" sz="2200" dirty="0">
                <a:cs typeface="Calibri" panose="020F0502020204030204" pitchFamily="34" charset="0"/>
              </a:rPr>
              <a:t>) </a:t>
            </a:r>
            <a:endParaRPr lang="en-US" sz="2200" b="0" i="0" dirty="0">
              <a:effectLst/>
              <a:cs typeface="Calibri" panose="020F0502020204030204" pitchFamily="34" charset="0"/>
            </a:endParaRPr>
          </a:p>
          <a:p>
            <a:pPr lvl="1">
              <a:lnSpc>
                <a:spcPct val="100000"/>
              </a:lnSpc>
            </a:pPr>
            <a:r>
              <a:rPr lang="en-US" sz="2200" dirty="0">
                <a:cs typeface="Calibri" panose="020F0502020204030204" pitchFamily="34" charset="0"/>
              </a:rPr>
              <a:t>First Episode Psychosis Program (FEP): Self contained, team-based treatment modality. Limited availability.</a:t>
            </a:r>
          </a:p>
          <a:p>
            <a:pPr lvl="2">
              <a:lnSpc>
                <a:spcPct val="100000"/>
              </a:lnSpc>
            </a:pPr>
            <a:r>
              <a:rPr lang="en-US" sz="2200" dirty="0">
                <a:cs typeface="Calibri" panose="020F0502020204030204" pitchFamily="34" charset="0"/>
              </a:rPr>
              <a:t>Assertive treatment; individuals; 16-35 years-old</a:t>
            </a:r>
          </a:p>
          <a:p>
            <a:pPr lvl="2">
              <a:lnSpc>
                <a:spcPct val="100000"/>
              </a:lnSpc>
            </a:pPr>
            <a:r>
              <a:rPr lang="en-US" sz="2200" dirty="0">
                <a:cs typeface="Calibri" panose="020F0502020204030204" pitchFamily="34" charset="0"/>
              </a:rPr>
              <a:t>Onset of psychotic symptoms within the last 5 years </a:t>
            </a:r>
          </a:p>
          <a:p>
            <a:pPr lvl="2">
              <a:lnSpc>
                <a:spcPct val="100000"/>
              </a:lnSpc>
            </a:pPr>
            <a:r>
              <a:rPr lang="en-US" sz="2200" dirty="0">
                <a:cs typeface="Calibri" panose="020F0502020204030204" pitchFamily="34" charset="0"/>
              </a:rPr>
              <a:t>Some exclusions</a:t>
            </a:r>
          </a:p>
        </p:txBody>
      </p:sp>
      <p:sp>
        <p:nvSpPr>
          <p:cNvPr id="5" name="TextBox 4">
            <a:extLst>
              <a:ext uri="{FF2B5EF4-FFF2-40B4-BE49-F238E27FC236}">
                <a16:creationId xmlns:a16="http://schemas.microsoft.com/office/drawing/2014/main" id="{6E3BB8BA-150E-F180-3256-B5F1075050E5}"/>
              </a:ext>
            </a:extLst>
          </p:cNvPr>
          <p:cNvSpPr txBox="1"/>
          <p:nvPr/>
        </p:nvSpPr>
        <p:spPr>
          <a:xfrm>
            <a:off x="2197711" y="901848"/>
            <a:ext cx="7733367" cy="1323439"/>
          </a:xfrm>
          <a:prstGeom prst="rect">
            <a:avLst/>
          </a:prstGeom>
          <a:noFill/>
        </p:spPr>
        <p:txBody>
          <a:bodyPr wrap="square" numCol="2" rtlCol="0">
            <a:spAutoFit/>
          </a:bodyPr>
          <a:lstStyle/>
          <a:p>
            <a:pPr marL="285750" indent="-285750">
              <a:lnSpc>
                <a:spcPct val="100000"/>
              </a:lnSpc>
              <a:buFont typeface="Arial" panose="020B0604020202020204" pitchFamily="34" charset="0"/>
              <a:buChar char="•"/>
            </a:pPr>
            <a:r>
              <a:rPr lang="en-US" sz="2000" dirty="0">
                <a:cs typeface="Calibri" panose="020F0502020204030204" pitchFamily="34" charset="0"/>
              </a:rPr>
              <a:t>&lt; 18 years </a:t>
            </a:r>
          </a:p>
          <a:p>
            <a:pPr marL="285750" indent="-285750">
              <a:lnSpc>
                <a:spcPct val="100000"/>
              </a:lnSpc>
              <a:buFont typeface="Arial" panose="020B0604020202020204" pitchFamily="34" charset="0"/>
              <a:buChar char="•"/>
            </a:pPr>
            <a:r>
              <a:rPr lang="en-US" sz="2000" dirty="0">
                <a:cs typeface="Calibri" panose="020F0502020204030204" pitchFamily="34" charset="0"/>
              </a:rPr>
              <a:t>Serious emotional &amp; social problems disrupting community</a:t>
            </a:r>
          </a:p>
          <a:p>
            <a:pPr marL="285750" indent="-285750">
              <a:lnSpc>
                <a:spcPct val="100000"/>
              </a:lnSpc>
              <a:buFont typeface="Arial" panose="020B0604020202020204" pitchFamily="34" charset="0"/>
              <a:buChar char="•"/>
            </a:pPr>
            <a:r>
              <a:rPr lang="en-US" sz="2000" dirty="0">
                <a:cs typeface="Calibri" panose="020F0502020204030204" pitchFamily="34" charset="0"/>
              </a:rPr>
              <a:t>Experiencing an SED</a:t>
            </a:r>
          </a:p>
          <a:p>
            <a:pPr marL="285750" indent="-285750">
              <a:lnSpc>
                <a:spcPct val="100000"/>
              </a:lnSpc>
              <a:buFont typeface="Arial" panose="020B0604020202020204" pitchFamily="34" charset="0"/>
              <a:buChar char="•"/>
            </a:pPr>
            <a:r>
              <a:rPr lang="en-US" sz="2000" dirty="0">
                <a:cs typeface="Calibri" panose="020F0502020204030204" pitchFamily="34" charset="0"/>
              </a:rPr>
              <a:t>At-risk for out-of-home placement or psychiatric hospitalization</a:t>
            </a:r>
          </a:p>
        </p:txBody>
      </p:sp>
      <p:pic>
        <p:nvPicPr>
          <p:cNvPr id="7" name="Picture 6" descr="Screens screenshot of a computer&#10;&#10;Description automatically generated">
            <a:extLst>
              <a:ext uri="{FF2B5EF4-FFF2-40B4-BE49-F238E27FC236}">
                <a16:creationId xmlns:a16="http://schemas.microsoft.com/office/drawing/2014/main" id="{1A695BE0-89DE-BAB4-B136-61FB0E8C0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45" y="2767280"/>
            <a:ext cx="1675374" cy="1323440"/>
          </a:xfrm>
          <a:prstGeom prst="rect">
            <a:avLst/>
          </a:prstGeom>
        </p:spPr>
      </p:pic>
      <p:pic>
        <p:nvPicPr>
          <p:cNvPr id="9" name="Picture 8" descr="A white car parked outside of a building&#10;&#10;Description automatically generated">
            <a:extLst>
              <a:ext uri="{FF2B5EF4-FFF2-40B4-BE49-F238E27FC236}">
                <a16:creationId xmlns:a16="http://schemas.microsoft.com/office/drawing/2014/main" id="{E95AC408-3C77-CB74-3198-FD9DA702F9D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4341574" y="2676391"/>
            <a:ext cx="4227443" cy="2828657"/>
          </a:xfrm>
          <a:prstGeom prst="ellipse">
            <a:avLst/>
          </a:prstGeom>
          <a:ln>
            <a:noFill/>
          </a:ln>
          <a:effectLst>
            <a:softEdge rad="112500"/>
          </a:effectLst>
        </p:spPr>
      </p:pic>
    </p:spTree>
    <p:extLst>
      <p:ext uri="{BB962C8B-B14F-4D97-AF65-F5344CB8AC3E}">
        <p14:creationId xmlns:p14="http://schemas.microsoft.com/office/powerpoint/2010/main" val="2518821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34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4C6BA-DAD5-6015-4586-D71394DDC133}"/>
              </a:ext>
            </a:extLst>
          </p:cNvPr>
          <p:cNvSpPr>
            <a:spLocks noGrp="1"/>
          </p:cNvSpPr>
          <p:nvPr>
            <p:ph type="title"/>
          </p:nvPr>
        </p:nvSpPr>
        <p:spPr>
          <a:xfrm>
            <a:off x="838200" y="171162"/>
            <a:ext cx="2840182" cy="2371148"/>
          </a:xfrm>
        </p:spPr>
        <p:txBody>
          <a:bodyPr>
            <a:normAutofit/>
          </a:bodyPr>
          <a:lstStyle/>
          <a:p>
            <a:r>
              <a:rPr lang="en-US" sz="3200">
                <a:solidFill>
                  <a:srgbClr val="FFFFFF"/>
                </a:solidFill>
              </a:rPr>
              <a:t>Integrated Care Case Management</a:t>
            </a:r>
          </a:p>
        </p:txBody>
      </p:sp>
      <p:pic>
        <p:nvPicPr>
          <p:cNvPr id="7" name="Picture 6" descr="Graphical user interface&#10;&#10;Description automatically generated">
            <a:extLst>
              <a:ext uri="{FF2B5EF4-FFF2-40B4-BE49-F238E27FC236}">
                <a16:creationId xmlns:a16="http://schemas.microsoft.com/office/drawing/2014/main" id="{7D08A2D6-9E7C-0A03-FE91-30F7F38F1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71162"/>
            <a:ext cx="3477300" cy="6409775"/>
          </a:xfrm>
          <a:prstGeom prst="rect">
            <a:avLst/>
          </a:prstGeom>
        </p:spPr>
      </p:pic>
    </p:spTree>
    <p:extLst>
      <p:ext uri="{BB962C8B-B14F-4D97-AF65-F5344CB8AC3E}">
        <p14:creationId xmlns:p14="http://schemas.microsoft.com/office/powerpoint/2010/main" val="3655679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634918-3ED2-D697-43D3-33F02C4EC70E}"/>
              </a:ext>
            </a:extLst>
          </p:cNvPr>
          <p:cNvPicPr>
            <a:picLocks noChangeAspect="1"/>
          </p:cNvPicPr>
          <p:nvPr/>
        </p:nvPicPr>
        <p:blipFill rotWithShape="1">
          <a:blip r:embed="rId2">
            <a:duotone>
              <a:schemeClr val="bg2">
                <a:shade val="45000"/>
                <a:satMod val="135000"/>
              </a:schemeClr>
              <a:prstClr val="white"/>
            </a:duotone>
          </a:blip>
          <a:srcRect t="5552" b="10178"/>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597E8-A805-D27C-89E9-52F6949F64DD}"/>
              </a:ext>
            </a:extLst>
          </p:cNvPr>
          <p:cNvSpPr>
            <a:spLocks noGrp="1"/>
          </p:cNvSpPr>
          <p:nvPr>
            <p:ph type="title"/>
          </p:nvPr>
        </p:nvSpPr>
        <p:spPr>
          <a:xfrm>
            <a:off x="838200" y="365126"/>
            <a:ext cx="5257800" cy="1084534"/>
          </a:xfrm>
        </p:spPr>
        <p:txBody>
          <a:bodyPr>
            <a:normAutofit/>
          </a:bodyPr>
          <a:lstStyle/>
          <a:p>
            <a:r>
              <a:rPr lang="en-US" b="1" dirty="0"/>
              <a:t>Acronyms Preview</a:t>
            </a:r>
          </a:p>
        </p:txBody>
      </p:sp>
      <p:graphicFrame>
        <p:nvGraphicFramePr>
          <p:cNvPr id="5" name="Content Placeholder 2">
            <a:extLst>
              <a:ext uri="{FF2B5EF4-FFF2-40B4-BE49-F238E27FC236}">
                <a16:creationId xmlns:a16="http://schemas.microsoft.com/office/drawing/2014/main" id="{83B5EE41-44BF-A469-9A73-A22E39E9142C}"/>
              </a:ext>
            </a:extLst>
          </p:cNvPr>
          <p:cNvGraphicFramePr>
            <a:graphicFrameLocks noGrp="1"/>
          </p:cNvGraphicFramePr>
          <p:nvPr>
            <p:ph idx="1"/>
            <p:extLst>
              <p:ext uri="{D42A27DB-BD31-4B8C-83A1-F6EECF244321}">
                <p14:modId xmlns:p14="http://schemas.microsoft.com/office/powerpoint/2010/main" val="3136553150"/>
              </p:ext>
            </p:extLst>
          </p:nvPr>
        </p:nvGraphicFramePr>
        <p:xfrm>
          <a:off x="345688" y="1449660"/>
          <a:ext cx="11519210" cy="5207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3320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EEA-90EC-1053-F32F-05AC25D0C94E}"/>
              </a:ext>
            </a:extLst>
          </p:cNvPr>
          <p:cNvSpPr>
            <a:spLocks noGrp="1"/>
          </p:cNvSpPr>
          <p:nvPr>
            <p:ph type="title"/>
          </p:nvPr>
        </p:nvSpPr>
        <p:spPr>
          <a:xfrm>
            <a:off x="838200" y="365126"/>
            <a:ext cx="9551126" cy="994901"/>
          </a:xfrm>
        </p:spPr>
        <p:txBody>
          <a:bodyPr>
            <a:normAutofit/>
          </a:bodyPr>
          <a:lstStyle/>
          <a:p>
            <a:r>
              <a:rPr lang="en-US">
                <a:cs typeface="Calibri" panose="020F0502020204030204" pitchFamily="34" charset="0"/>
              </a:rPr>
              <a:t>COMCARE and the IJP Processes</a:t>
            </a:r>
            <a:endParaRPr lang="en-US" dirty="0">
              <a:cs typeface="Calibri" panose="020F0502020204030204" pitchFamily="34" charset="0"/>
            </a:endParaRPr>
          </a:p>
        </p:txBody>
      </p:sp>
      <p:sp>
        <p:nvSpPr>
          <p:cNvPr id="3" name="Content Placeholder 2">
            <a:extLst>
              <a:ext uri="{FF2B5EF4-FFF2-40B4-BE49-F238E27FC236}">
                <a16:creationId xmlns:a16="http://schemas.microsoft.com/office/drawing/2014/main" id="{D01C26A8-7EC9-86F9-9AC9-2230DEAFE1FF}"/>
              </a:ext>
            </a:extLst>
          </p:cNvPr>
          <p:cNvSpPr>
            <a:spLocks noGrp="1"/>
          </p:cNvSpPr>
          <p:nvPr>
            <p:ph idx="1"/>
          </p:nvPr>
        </p:nvSpPr>
        <p:spPr>
          <a:xfrm>
            <a:off x="838200" y="1139253"/>
            <a:ext cx="10873435" cy="5938238"/>
          </a:xfrm>
        </p:spPr>
        <p:txBody>
          <a:bodyPr>
            <a:normAutofit fontScale="62500" lnSpcReduction="20000"/>
          </a:bodyPr>
          <a:lstStyle/>
          <a:p>
            <a:pPr>
              <a:lnSpc>
                <a:spcPct val="170000"/>
              </a:lnSpc>
            </a:pPr>
            <a:r>
              <a:rPr lang="en-US" sz="4000">
                <a:cs typeface="Calibri" panose="020F0502020204030204" pitchFamily="34" charset="0"/>
              </a:rPr>
              <a:t>For youth active in COMCARE Children’s Services, CBS program:</a:t>
            </a:r>
          </a:p>
          <a:p>
            <a:pPr lvl="1">
              <a:lnSpc>
                <a:spcPct val="170000"/>
              </a:lnSpc>
            </a:pPr>
            <a:r>
              <a:rPr lang="en-US" sz="4000">
                <a:cs typeface="Calibri" panose="020F0502020204030204" pitchFamily="34" charset="0"/>
              </a:rPr>
              <a:t>ICS may recommend an IJP</a:t>
            </a:r>
          </a:p>
          <a:p>
            <a:pPr lvl="1">
              <a:lnSpc>
                <a:spcPct val="170000"/>
              </a:lnSpc>
            </a:pPr>
            <a:r>
              <a:rPr lang="en-US" sz="4000">
                <a:cs typeface="Calibri" panose="020F0502020204030204" pitchFamily="34" charset="0"/>
              </a:rPr>
              <a:t>ICS may participate as a IJP Team member in development</a:t>
            </a:r>
          </a:p>
          <a:p>
            <a:pPr lvl="2">
              <a:lnSpc>
                <a:spcPct val="170000"/>
              </a:lnSpc>
            </a:pPr>
            <a:r>
              <a:rPr lang="en-US" sz="3600">
                <a:cs typeface="Calibri" panose="020F0502020204030204" pitchFamily="34" charset="0"/>
              </a:rPr>
              <a:t>feedback related to treatment plan related to Law Enforcement</a:t>
            </a:r>
          </a:p>
          <a:p>
            <a:pPr lvl="2">
              <a:lnSpc>
                <a:spcPct val="170000"/>
              </a:lnSpc>
            </a:pPr>
            <a:r>
              <a:rPr lang="en-US" sz="3600">
                <a:cs typeface="Calibri" panose="020F0502020204030204" pitchFamily="34" charset="0"/>
              </a:rPr>
              <a:t>may provide current mental health treatment plan</a:t>
            </a:r>
          </a:p>
          <a:p>
            <a:pPr lvl="2">
              <a:lnSpc>
                <a:spcPct val="170000"/>
              </a:lnSpc>
            </a:pPr>
            <a:r>
              <a:rPr lang="en-US" sz="3600">
                <a:cs typeface="Calibri" panose="020F0502020204030204" pitchFamily="34" charset="0"/>
              </a:rPr>
              <a:t>COMCARE Crisis Plan </a:t>
            </a:r>
          </a:p>
          <a:p>
            <a:pPr lvl="1">
              <a:lnSpc>
                <a:spcPct val="170000"/>
              </a:lnSpc>
            </a:pPr>
            <a:r>
              <a:rPr lang="en-US" sz="4000">
                <a:cs typeface="Calibri" panose="020F0502020204030204" pitchFamily="34" charset="0"/>
              </a:rPr>
              <a:t>ICS may provide guidance in deescalating the youth </a:t>
            </a:r>
          </a:p>
          <a:p>
            <a:pPr lvl="1">
              <a:lnSpc>
                <a:spcPct val="170000"/>
              </a:lnSpc>
            </a:pPr>
            <a:r>
              <a:rPr lang="en-US" sz="4000">
                <a:cs typeface="Calibri" panose="020F0502020204030204" pitchFamily="34" charset="0"/>
              </a:rPr>
              <a:t>ICS will support the implementation of the IJP </a:t>
            </a:r>
          </a:p>
          <a:p>
            <a:pPr lvl="1">
              <a:lnSpc>
                <a:spcPct val="170000"/>
              </a:lnSpc>
            </a:pPr>
            <a:r>
              <a:rPr lang="en-US" sz="4000">
                <a:cs typeface="Calibri" panose="020F0502020204030204" pitchFamily="34" charset="0"/>
              </a:rPr>
              <a:t>ICS will ensure assigned COMCARE providers have access</a:t>
            </a:r>
            <a:endParaRPr lang="en-US" dirty="0">
              <a:cs typeface="Calibri" panose="020F0502020204030204" pitchFamily="34" charset="0"/>
            </a:endParaRPr>
          </a:p>
        </p:txBody>
      </p:sp>
    </p:spTree>
    <p:extLst>
      <p:ext uri="{BB962C8B-B14F-4D97-AF65-F5344CB8AC3E}">
        <p14:creationId xmlns:p14="http://schemas.microsoft.com/office/powerpoint/2010/main" val="2725442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EEA-90EC-1053-F32F-05AC25D0C94E}"/>
              </a:ext>
            </a:extLst>
          </p:cNvPr>
          <p:cNvSpPr>
            <a:spLocks noGrp="1"/>
          </p:cNvSpPr>
          <p:nvPr>
            <p:ph type="title"/>
          </p:nvPr>
        </p:nvSpPr>
        <p:spPr>
          <a:xfrm>
            <a:off x="838200" y="365126"/>
            <a:ext cx="9551126" cy="994901"/>
          </a:xfrm>
        </p:spPr>
        <p:txBody>
          <a:bodyPr>
            <a:normAutofit/>
          </a:bodyPr>
          <a:lstStyle/>
          <a:p>
            <a:r>
              <a:rPr lang="en-US" dirty="0">
                <a:cs typeface="Calibri" panose="020F0502020204030204" pitchFamily="34" charset="0"/>
              </a:rPr>
              <a:t>COMCARE and the IJP Process</a:t>
            </a:r>
          </a:p>
        </p:txBody>
      </p:sp>
      <p:sp>
        <p:nvSpPr>
          <p:cNvPr id="3" name="Content Placeholder 2">
            <a:extLst>
              <a:ext uri="{FF2B5EF4-FFF2-40B4-BE49-F238E27FC236}">
                <a16:creationId xmlns:a16="http://schemas.microsoft.com/office/drawing/2014/main" id="{D01C26A8-7EC9-86F9-9AC9-2230DEAFE1FF}"/>
              </a:ext>
            </a:extLst>
          </p:cNvPr>
          <p:cNvSpPr>
            <a:spLocks noGrp="1"/>
          </p:cNvSpPr>
          <p:nvPr>
            <p:ph idx="1"/>
          </p:nvPr>
        </p:nvSpPr>
        <p:spPr>
          <a:xfrm>
            <a:off x="838200" y="1360027"/>
            <a:ext cx="10873435" cy="5938238"/>
          </a:xfrm>
        </p:spPr>
        <p:txBody>
          <a:bodyPr>
            <a:normAutofit fontScale="47500" lnSpcReduction="20000"/>
          </a:bodyPr>
          <a:lstStyle/>
          <a:p>
            <a:pPr>
              <a:lnSpc>
                <a:spcPct val="120000"/>
              </a:lnSpc>
            </a:pPr>
            <a:r>
              <a:rPr lang="en-US" sz="5900" dirty="0">
                <a:cs typeface="Calibri" panose="020F0502020204030204" pitchFamily="34" charset="0"/>
              </a:rPr>
              <a:t>For youth active in COMCARE Children’s Services, Therapy Clinic program, only:</a:t>
            </a:r>
          </a:p>
          <a:p>
            <a:pPr lvl="1">
              <a:lnSpc>
                <a:spcPct val="120000"/>
              </a:lnSpc>
            </a:pPr>
            <a:r>
              <a:rPr lang="en-US" sz="5900" dirty="0">
                <a:cs typeface="Calibri" panose="020F0502020204030204" pitchFamily="34" charset="0"/>
              </a:rPr>
              <a:t>Clinicians: </a:t>
            </a:r>
          </a:p>
          <a:p>
            <a:pPr lvl="2">
              <a:lnSpc>
                <a:spcPct val="120000"/>
              </a:lnSpc>
            </a:pPr>
            <a:r>
              <a:rPr lang="en-US" sz="5100" dirty="0">
                <a:cs typeface="Calibri" panose="020F0502020204030204" pitchFamily="34" charset="0"/>
              </a:rPr>
              <a:t>may recommend an IJP for a client</a:t>
            </a:r>
          </a:p>
          <a:p>
            <a:pPr lvl="2">
              <a:lnSpc>
                <a:spcPct val="120000"/>
              </a:lnSpc>
            </a:pPr>
            <a:r>
              <a:rPr lang="en-US" sz="5100" dirty="0">
                <a:cs typeface="Calibri" panose="020F0502020204030204" pitchFamily="34" charset="0"/>
              </a:rPr>
              <a:t>May support a referral to CBS </a:t>
            </a:r>
          </a:p>
          <a:p>
            <a:pPr lvl="2">
              <a:lnSpc>
                <a:spcPct val="120000"/>
              </a:lnSpc>
            </a:pPr>
            <a:r>
              <a:rPr lang="en-US" sz="5100" dirty="0">
                <a:cs typeface="Calibri" panose="020F0502020204030204" pitchFamily="34" charset="0"/>
              </a:rPr>
              <a:t>May be consulted regarding the youth’s mental health needs</a:t>
            </a:r>
          </a:p>
          <a:p>
            <a:pPr lvl="2">
              <a:lnSpc>
                <a:spcPct val="120000"/>
              </a:lnSpc>
            </a:pPr>
            <a:r>
              <a:rPr lang="en-US" sz="5100" dirty="0">
                <a:cs typeface="Calibri" panose="020F0502020204030204" pitchFamily="34" charset="0"/>
              </a:rPr>
              <a:t>Likely can’t participate as an IJP Team Member </a:t>
            </a:r>
          </a:p>
          <a:p>
            <a:pPr lvl="2">
              <a:lnSpc>
                <a:spcPct val="120000"/>
              </a:lnSpc>
            </a:pPr>
            <a:r>
              <a:rPr lang="en-US" sz="5100" dirty="0">
                <a:cs typeface="Calibri" panose="020F0502020204030204" pitchFamily="34" charset="0"/>
              </a:rPr>
              <a:t>Will ensure assigned COMCARE providers have access</a:t>
            </a:r>
          </a:p>
          <a:p>
            <a:pPr>
              <a:lnSpc>
                <a:spcPct val="120000"/>
              </a:lnSpc>
            </a:pPr>
            <a:r>
              <a:rPr lang="en-US" sz="5100" dirty="0">
                <a:cs typeface="Calibri" panose="020F0502020204030204" pitchFamily="34" charset="0"/>
              </a:rPr>
              <a:t>For youth not active in COMCARE Children’s Services, but reporting previous involvement:</a:t>
            </a:r>
          </a:p>
          <a:p>
            <a:pPr lvl="1">
              <a:lnSpc>
                <a:spcPct val="120000"/>
              </a:lnSpc>
            </a:pPr>
            <a:r>
              <a:rPr lang="en-US" sz="5100" dirty="0">
                <a:cs typeface="Calibri" panose="020F0502020204030204" pitchFamily="34" charset="0"/>
              </a:rPr>
              <a:t>With ROI, COMCARE can provide records regarding MH services provided</a:t>
            </a:r>
          </a:p>
          <a:p>
            <a:pPr lvl="1"/>
            <a:endParaRPr lang="en-US" dirty="0">
              <a:cs typeface="Calibri" panose="020F0502020204030204" pitchFamily="34" charset="0"/>
            </a:endParaRPr>
          </a:p>
        </p:txBody>
      </p:sp>
    </p:spTree>
    <p:extLst>
      <p:ext uri="{BB962C8B-B14F-4D97-AF65-F5344CB8AC3E}">
        <p14:creationId xmlns:p14="http://schemas.microsoft.com/office/powerpoint/2010/main" val="117112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978408"/>
            <a:ext cx="4056530" cy="1106424"/>
          </a:xfrm>
        </p:spPr>
        <p:txBody>
          <a:bodyPr>
            <a:normAutofit/>
          </a:bodyPr>
          <a:lstStyle/>
          <a:p>
            <a:r>
              <a:rPr lang="en-US" sz="2800" b="1">
                <a:cs typeface="Calibri" panose="020F0502020204030204" pitchFamily="34" charset="0"/>
              </a:rPr>
              <a:t>Department for Children and Families</a:t>
            </a:r>
          </a:p>
        </p:txBody>
      </p:sp>
      <p:sp>
        <p:nvSpPr>
          <p:cNvPr id="1035" name="Rectangle 1034">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9576" y="2359151"/>
            <a:ext cx="4927412" cy="3865229"/>
          </a:xfrm>
        </p:spPr>
        <p:txBody>
          <a:bodyPr>
            <a:normAutofit lnSpcReduction="10000"/>
          </a:bodyPr>
          <a:lstStyle/>
          <a:p>
            <a:r>
              <a:rPr lang="en-US" sz="2000" dirty="0">
                <a:cs typeface="Calibri" panose="020F0502020204030204" pitchFamily="34" charset="0"/>
              </a:rPr>
              <a:t>Prevention and Protection Services</a:t>
            </a:r>
          </a:p>
          <a:p>
            <a:pPr lvl="1"/>
            <a:r>
              <a:rPr lang="en-US" sz="2000" dirty="0">
                <a:cs typeface="Calibri" panose="020F0502020204030204" pitchFamily="34" charset="0"/>
              </a:rPr>
              <a:t>Assessment and Prevention </a:t>
            </a:r>
          </a:p>
          <a:p>
            <a:pPr lvl="1"/>
            <a:r>
              <a:rPr lang="en-US" sz="2000" dirty="0">
                <a:cs typeface="Calibri" panose="020F0502020204030204" pitchFamily="34" charset="0"/>
              </a:rPr>
              <a:t>Foster Care</a:t>
            </a:r>
          </a:p>
          <a:p>
            <a:pPr lvl="1"/>
            <a:r>
              <a:rPr lang="en-US" sz="2000" dirty="0">
                <a:cs typeface="Calibri" panose="020F0502020204030204" pitchFamily="34" charset="0"/>
              </a:rPr>
              <a:t>Support Services </a:t>
            </a:r>
          </a:p>
          <a:p>
            <a:r>
              <a:rPr lang="en-US" sz="2000" dirty="0">
                <a:cs typeface="Calibri" panose="020F0502020204030204" pitchFamily="34" charset="0"/>
              </a:rPr>
              <a:t>Adult Protective Services</a:t>
            </a:r>
          </a:p>
          <a:p>
            <a:r>
              <a:rPr lang="en-US" sz="2000" dirty="0">
                <a:cs typeface="Calibri" panose="020F0502020204030204" pitchFamily="34" charset="0"/>
              </a:rPr>
              <a:t>Kansas Protection Reporting Center</a:t>
            </a:r>
          </a:p>
          <a:p>
            <a:r>
              <a:rPr lang="en-US" sz="2000" dirty="0">
                <a:cs typeface="Calibri" panose="020F0502020204030204" pitchFamily="34" charset="0"/>
              </a:rPr>
              <a:t>Rehabilitation Services/Pre-ETS</a:t>
            </a:r>
          </a:p>
          <a:p>
            <a:r>
              <a:rPr lang="en-US" sz="2000" dirty="0">
                <a:cs typeface="Calibri" panose="020F0502020204030204" pitchFamily="34" charset="0"/>
              </a:rPr>
              <a:t>Economic and Employment Services (EES)</a:t>
            </a:r>
          </a:p>
          <a:p>
            <a:pPr lvl="1"/>
            <a:r>
              <a:rPr lang="en-US" sz="2000" dirty="0">
                <a:cs typeface="Calibri" panose="020F0502020204030204" pitchFamily="34" charset="0"/>
              </a:rPr>
              <a:t>Cash, food and childcare assistance </a:t>
            </a:r>
          </a:p>
          <a:p>
            <a:pPr lvl="1"/>
            <a:r>
              <a:rPr lang="en-US" sz="2000" dirty="0">
                <a:cs typeface="Calibri" panose="020F0502020204030204" pitchFamily="34" charset="0"/>
              </a:rPr>
              <a:t>GOALS/Work Programs</a:t>
            </a:r>
          </a:p>
          <a:p>
            <a:pPr marL="0" indent="0">
              <a:buNone/>
            </a:pPr>
            <a:endParaRPr lang="en-US" sz="2000" dirty="0">
              <a:cs typeface="Calibri" panose="020F0502020204030204" pitchFamily="34" charset="0"/>
            </a:endParaRPr>
          </a:p>
          <a:p>
            <a:pPr marL="0" indent="0">
              <a:buNone/>
            </a:pPr>
            <a:endParaRPr lang="en-US" sz="2000" dirty="0">
              <a:cs typeface="Calibri" panose="020F0502020204030204" pitchFamily="34" charset="0"/>
            </a:endParaRPr>
          </a:p>
        </p:txBody>
      </p:sp>
      <p:pic>
        <p:nvPicPr>
          <p:cNvPr id="5" name="Picture 4" descr="A building with a sign on the side&#10;&#10;Description automatically generated">
            <a:extLst>
              <a:ext uri="{FF2B5EF4-FFF2-40B4-BE49-F238E27FC236}">
                <a16:creationId xmlns:a16="http://schemas.microsoft.com/office/drawing/2014/main" id="{2CFD56A5-6831-8D04-4413-A5A2D13386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9" b="7112"/>
          <a:stretch/>
        </p:blipFill>
        <p:spPr>
          <a:xfrm>
            <a:off x="5883123" y="566928"/>
            <a:ext cx="2800832" cy="2338913"/>
          </a:xfrm>
          <a:prstGeom prst="rect">
            <a:avLst/>
          </a:prstGeom>
        </p:spPr>
      </p:pic>
      <p:pic>
        <p:nvPicPr>
          <p:cNvPr id="1026" name="Picture 2" descr="Kansas Department for Children and Families Careers and Employment |  Indeed.com">
            <a:extLst>
              <a:ext uri="{FF2B5EF4-FFF2-40B4-BE49-F238E27FC236}">
                <a16:creationId xmlns:a16="http://schemas.microsoft.com/office/drawing/2014/main" id="{944DEBF4-3394-31DB-855E-72A013F94B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30090" y="800018"/>
            <a:ext cx="2447484" cy="1618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in a room&#10;&#10;Description automatically generated">
            <a:extLst>
              <a:ext uri="{FF2B5EF4-FFF2-40B4-BE49-F238E27FC236}">
                <a16:creationId xmlns:a16="http://schemas.microsoft.com/office/drawing/2014/main" id="{269DFE31-22CA-620C-2207-05AD39AEF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270" y="3109523"/>
            <a:ext cx="4758198" cy="3057143"/>
          </a:xfrm>
          <a:prstGeom prst="rect">
            <a:avLst/>
          </a:prstGeom>
        </p:spPr>
      </p:pic>
    </p:spTree>
    <p:extLst>
      <p:ext uri="{BB962C8B-B14F-4D97-AF65-F5344CB8AC3E}">
        <p14:creationId xmlns:p14="http://schemas.microsoft.com/office/powerpoint/2010/main" val="113390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a city&#10;&#10;Description automatically generated">
            <a:extLst>
              <a:ext uri="{FF2B5EF4-FFF2-40B4-BE49-F238E27FC236}">
                <a16:creationId xmlns:a16="http://schemas.microsoft.com/office/drawing/2014/main" id="{9E0E6359-671E-81D0-792D-6C22074B1DFF}"/>
              </a:ext>
            </a:extLst>
          </p:cNvPr>
          <p:cNvPicPr>
            <a:picLocks noChangeAspect="1"/>
          </p:cNvPicPr>
          <p:nvPr/>
        </p:nvPicPr>
        <p:blipFill rotWithShape="1">
          <a:blip r:embed="rId3">
            <a:extLst>
              <a:ext uri="{28A0092B-C50C-407E-A947-70E740481C1C}">
                <a14:useLocalDpi xmlns:a14="http://schemas.microsoft.com/office/drawing/2010/main" val="0"/>
              </a:ext>
            </a:extLst>
          </a:blip>
          <a:srcRect r="976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1610" y="365125"/>
            <a:ext cx="3822189" cy="1899912"/>
          </a:xfrm>
        </p:spPr>
        <p:txBody>
          <a:bodyPr>
            <a:normAutofit/>
          </a:bodyPr>
          <a:lstStyle/>
          <a:p>
            <a:r>
              <a:rPr lang="en-US" sz="3600" b="1" dirty="0">
                <a:cs typeface="Calibri" panose="020F0502020204030204" pitchFamily="34" charset="0"/>
              </a:rPr>
              <a:t>Department for Children and Families</a:t>
            </a:r>
          </a:p>
        </p:txBody>
      </p:sp>
      <p:sp>
        <p:nvSpPr>
          <p:cNvPr id="3" name="Content Placeholder 2"/>
          <p:cNvSpPr>
            <a:spLocks noGrp="1"/>
          </p:cNvSpPr>
          <p:nvPr>
            <p:ph idx="1"/>
          </p:nvPr>
        </p:nvSpPr>
        <p:spPr>
          <a:xfrm>
            <a:off x="7531610" y="2141316"/>
            <a:ext cx="4309291" cy="4490978"/>
          </a:xfrm>
        </p:spPr>
        <p:txBody>
          <a:bodyPr>
            <a:normAutofit/>
          </a:bodyPr>
          <a:lstStyle/>
          <a:p>
            <a:r>
              <a:rPr lang="en-US" sz="1600" dirty="0">
                <a:cs typeface="Calibri" panose="020F0502020204030204" pitchFamily="34" charset="0"/>
              </a:rPr>
              <a:t>Prevention and Protection Services- Assessment and Prevention </a:t>
            </a:r>
          </a:p>
          <a:p>
            <a:pPr lvl="1"/>
            <a:r>
              <a:rPr lang="en-US" sz="1600" dirty="0">
                <a:cs typeface="Calibri" panose="020F0502020204030204" pitchFamily="34" charset="0"/>
              </a:rPr>
              <a:t>Serve families at risk for out of home placement </a:t>
            </a:r>
          </a:p>
          <a:p>
            <a:pPr lvl="1"/>
            <a:r>
              <a:rPr lang="en-US" sz="1600" dirty="0">
                <a:cs typeface="Calibri" panose="020F0502020204030204" pitchFamily="34" charset="0"/>
              </a:rPr>
              <a:t>Focus on prevention in-home support</a:t>
            </a:r>
          </a:p>
          <a:p>
            <a:r>
              <a:rPr lang="en-US" sz="1600" dirty="0">
                <a:cs typeface="Calibri" panose="020F0502020204030204" pitchFamily="34" charset="0"/>
              </a:rPr>
              <a:t>DCCCA Family Preservation Services </a:t>
            </a:r>
          </a:p>
          <a:p>
            <a:pPr lvl="1"/>
            <a:r>
              <a:rPr lang="en-US" sz="1600" dirty="0">
                <a:cs typeface="Calibri" panose="020F0502020204030204" pitchFamily="34" charset="0"/>
              </a:rPr>
              <a:t>In-Home Services for families facing child removal risk</a:t>
            </a:r>
          </a:p>
          <a:p>
            <a:pPr lvl="1"/>
            <a:r>
              <a:rPr lang="en-US" sz="1600" dirty="0">
                <a:cs typeface="Calibri" panose="020F0502020204030204" pitchFamily="34" charset="0"/>
              </a:rPr>
              <a:t>Includes therapeutic support, substance abuse treatment, parent education, and case management</a:t>
            </a:r>
          </a:p>
          <a:p>
            <a:r>
              <a:rPr lang="en-US" sz="1600" dirty="0">
                <a:cs typeface="Calibri" panose="020F0502020204030204" pitchFamily="34" charset="0"/>
              </a:rPr>
              <a:t>Family First Services</a:t>
            </a:r>
          </a:p>
          <a:p>
            <a:pPr lvl="1"/>
            <a:r>
              <a:rPr lang="en-US" sz="1600" dirty="0">
                <a:cs typeface="Calibri" panose="020F0502020204030204" pitchFamily="34" charset="0"/>
              </a:rPr>
              <a:t>Diverse services addressing home risk factors </a:t>
            </a:r>
          </a:p>
          <a:p>
            <a:pPr lvl="1"/>
            <a:r>
              <a:rPr lang="en-US" sz="1600" dirty="0">
                <a:cs typeface="Calibri" panose="020F0502020204030204" pitchFamily="34" charset="0"/>
              </a:rPr>
              <a:t>Substance abuse treatment, mental health, and parent support</a:t>
            </a:r>
          </a:p>
        </p:txBody>
      </p:sp>
    </p:spTree>
    <p:extLst>
      <p:ext uri="{BB962C8B-B14F-4D97-AF65-F5344CB8AC3E}">
        <p14:creationId xmlns:p14="http://schemas.microsoft.com/office/powerpoint/2010/main" val="3797883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flags in front of it&#10;&#10;Description automatically generated">
            <a:extLst>
              <a:ext uri="{FF2B5EF4-FFF2-40B4-BE49-F238E27FC236}">
                <a16:creationId xmlns:a16="http://schemas.microsoft.com/office/drawing/2014/main" id="{4F455696-CC05-1399-940D-58C70A3CCC4F}"/>
              </a:ext>
            </a:extLst>
          </p:cNvPr>
          <p:cNvPicPr>
            <a:picLocks noChangeAspect="1"/>
          </p:cNvPicPr>
          <p:nvPr/>
        </p:nvPicPr>
        <p:blipFill rotWithShape="1">
          <a:blip r:embed="rId3">
            <a:extLst>
              <a:ext uri="{28A0092B-C50C-407E-A947-70E740481C1C}">
                <a14:useLocalDpi xmlns:a14="http://schemas.microsoft.com/office/drawing/2010/main" val="0"/>
              </a:ext>
            </a:extLst>
          </a:blip>
          <a:srcRect l="3059" r="11638" b="1"/>
          <a:stretch/>
        </p:blipFill>
        <p:spPr>
          <a:xfrm>
            <a:off x="2522356" y="10"/>
            <a:ext cx="9669642" cy="6857990"/>
          </a:xfrm>
          <a:prstGeom prst="rect">
            <a:avLst/>
          </a:prstGeom>
        </p:spPr>
      </p:pic>
      <p:sp>
        <p:nvSpPr>
          <p:cNvPr id="2064" name="Rectangle 20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7238" y="365125"/>
            <a:ext cx="4313151" cy="1899912"/>
          </a:xfrm>
        </p:spPr>
        <p:txBody>
          <a:bodyPr>
            <a:normAutofit/>
          </a:bodyPr>
          <a:lstStyle/>
          <a:p>
            <a:r>
              <a:rPr lang="en-US" sz="3600" b="1" dirty="0">
                <a:cs typeface="Calibri" panose="020F0502020204030204" pitchFamily="34" charset="0"/>
              </a:rPr>
              <a:t>Department for Children and Families</a:t>
            </a:r>
          </a:p>
        </p:txBody>
      </p:sp>
      <p:sp>
        <p:nvSpPr>
          <p:cNvPr id="3" name="Content Placeholder 2"/>
          <p:cNvSpPr>
            <a:spLocks noGrp="1"/>
          </p:cNvSpPr>
          <p:nvPr>
            <p:ph idx="1"/>
          </p:nvPr>
        </p:nvSpPr>
        <p:spPr>
          <a:xfrm>
            <a:off x="347241" y="2265037"/>
            <a:ext cx="4560425" cy="4320958"/>
          </a:xfrm>
        </p:spPr>
        <p:txBody>
          <a:bodyPr>
            <a:normAutofit/>
          </a:bodyPr>
          <a:lstStyle/>
          <a:p>
            <a:r>
              <a:rPr lang="en-US" sz="1800" dirty="0">
                <a:cs typeface="Calibri" panose="020F0502020204030204" pitchFamily="34" charset="0"/>
              </a:rPr>
              <a:t>Prevention and Protection Services- Foster Care</a:t>
            </a:r>
          </a:p>
          <a:p>
            <a:pPr lvl="1"/>
            <a:r>
              <a:rPr lang="en-US" sz="1800" dirty="0">
                <a:cs typeface="Calibri" panose="020F0502020204030204" pitchFamily="34" charset="0"/>
              </a:rPr>
              <a:t>When a child’s safety is compromised at home</a:t>
            </a:r>
          </a:p>
          <a:p>
            <a:pPr lvl="1"/>
            <a:r>
              <a:rPr lang="en-US" sz="1800" dirty="0">
                <a:cs typeface="Calibri" panose="020F0502020204030204" pitchFamily="34" charset="0"/>
              </a:rPr>
              <a:t>May refer for out-of-home services</a:t>
            </a:r>
          </a:p>
          <a:p>
            <a:r>
              <a:rPr lang="en-US" sz="1800" dirty="0">
                <a:cs typeface="Calibri" panose="020F0502020204030204" pitchFamily="34" charset="0"/>
              </a:rPr>
              <a:t>Foster Care Case Management Provider</a:t>
            </a:r>
            <a:r>
              <a:rPr lang="en-US" sz="1800" dirty="0">
                <a:cs typeface="Calibri" panose="020F0502020204030204" pitchFamily="34" charset="0"/>
                <a:sym typeface="Wingdings" pitchFamily="2" charset="2"/>
              </a:rPr>
              <a:t> (S</a:t>
            </a:r>
            <a:r>
              <a:rPr lang="en-US" sz="1800" dirty="0">
                <a:cs typeface="Calibri" panose="020F0502020204030204" pitchFamily="34" charset="0"/>
              </a:rPr>
              <a:t>t. Francis Ministries to 6/30; </a:t>
            </a:r>
            <a:r>
              <a:rPr lang="en-US" sz="1800" dirty="0" err="1">
                <a:cs typeface="Calibri" panose="020F0502020204030204" pitchFamily="34" charset="0"/>
              </a:rPr>
              <a:t>EmberHope</a:t>
            </a:r>
            <a:r>
              <a:rPr lang="en-US" sz="1800" dirty="0">
                <a:cs typeface="Calibri" panose="020F0502020204030204" pitchFamily="34" charset="0"/>
              </a:rPr>
              <a:t> after 7/1)</a:t>
            </a:r>
          </a:p>
          <a:p>
            <a:pPr lvl="1"/>
            <a:r>
              <a:rPr lang="en-US" sz="1800" dirty="0">
                <a:cs typeface="Calibri" panose="020F0502020204030204" pitchFamily="34" charset="0"/>
              </a:rPr>
              <a:t>Case Management services</a:t>
            </a:r>
          </a:p>
          <a:p>
            <a:pPr lvl="1"/>
            <a:r>
              <a:rPr lang="en-US" sz="1800" dirty="0">
                <a:cs typeface="Calibri" panose="020F0502020204030204" pitchFamily="34" charset="0"/>
              </a:rPr>
              <a:t>Partner with child and family service providers </a:t>
            </a:r>
          </a:p>
          <a:p>
            <a:pPr lvl="1"/>
            <a:r>
              <a:rPr lang="en-US" sz="1800" dirty="0">
                <a:cs typeface="Calibri" panose="020F0502020204030204" pitchFamily="34" charset="0"/>
              </a:rPr>
              <a:t>Provide information and recommendations to the court</a:t>
            </a:r>
          </a:p>
          <a:p>
            <a:pPr lvl="1"/>
            <a:r>
              <a:rPr lang="en-US" sz="1800" dirty="0">
                <a:cs typeface="Calibri" panose="020F0502020204030204" pitchFamily="34" charset="0"/>
              </a:rPr>
              <a:t>Focus on achieving timely permanency</a:t>
            </a:r>
          </a:p>
        </p:txBody>
      </p:sp>
    </p:spTree>
    <p:extLst>
      <p:ext uri="{BB962C8B-B14F-4D97-AF65-F5344CB8AC3E}">
        <p14:creationId xmlns:p14="http://schemas.microsoft.com/office/powerpoint/2010/main" val="3519089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551126" cy="1125008"/>
          </a:xfrm>
        </p:spPr>
        <p:txBody>
          <a:bodyPr>
            <a:normAutofit fontScale="90000"/>
          </a:bodyPr>
          <a:lstStyle/>
          <a:p>
            <a:r>
              <a:rPr lang="en-US" b="1" dirty="0">
                <a:cs typeface="Calibri" panose="020F0502020204030204" pitchFamily="34" charset="0"/>
              </a:rPr>
              <a:t>Department for Children and Families</a:t>
            </a:r>
          </a:p>
        </p:txBody>
      </p:sp>
      <p:sp>
        <p:nvSpPr>
          <p:cNvPr id="3" name="Content Placeholder 2"/>
          <p:cNvSpPr>
            <a:spLocks noGrp="1"/>
          </p:cNvSpPr>
          <p:nvPr>
            <p:ph idx="1"/>
          </p:nvPr>
        </p:nvSpPr>
        <p:spPr>
          <a:xfrm>
            <a:off x="838199" y="1490133"/>
            <a:ext cx="10134601" cy="4893250"/>
          </a:xfrm>
        </p:spPr>
        <p:txBody>
          <a:bodyPr>
            <a:normAutofit/>
          </a:bodyPr>
          <a:lstStyle/>
          <a:p>
            <a:pPr marL="0" indent="0">
              <a:lnSpc>
                <a:spcPct val="90000"/>
              </a:lnSpc>
              <a:buNone/>
            </a:pPr>
            <a:r>
              <a:rPr lang="en-US" sz="3200" dirty="0">
                <a:cs typeface="Calibri" panose="020F0502020204030204" pitchFamily="34" charset="0"/>
              </a:rPr>
              <a:t>DCF and IJP Process</a:t>
            </a:r>
          </a:p>
          <a:p>
            <a:r>
              <a:rPr lang="en-US" dirty="0">
                <a:cs typeface="Calibri" panose="020F0502020204030204" pitchFamily="34" charset="0"/>
              </a:rPr>
              <a:t>DCF, with contracted case management service providers, will help identify youth for whom an IJP may be beneficial</a:t>
            </a:r>
          </a:p>
          <a:p>
            <a:r>
              <a:rPr lang="en-US" dirty="0">
                <a:cs typeface="Calibri" panose="020F0502020204030204" pitchFamily="34" charset="0"/>
              </a:rPr>
              <a:t>Partner in the development of the IJP process</a:t>
            </a:r>
          </a:p>
          <a:p>
            <a:r>
              <a:rPr lang="en-US" dirty="0">
                <a:cs typeface="Calibri" panose="020F0502020204030204" pitchFamily="34" charset="0"/>
              </a:rPr>
              <a:t>Train staff in completing the IJP</a:t>
            </a:r>
          </a:p>
          <a:p>
            <a:r>
              <a:rPr lang="en-US" dirty="0">
                <a:cs typeface="Calibri" panose="020F0502020204030204" pitchFamily="34" charset="0"/>
              </a:rPr>
              <a:t>Maintain records and share IJP with new providers, placements, schools, foster families or relative placements, and bio parents</a:t>
            </a:r>
          </a:p>
          <a:p>
            <a:r>
              <a:rPr lang="en-US" dirty="0">
                <a:cs typeface="Calibri" panose="020F0502020204030204" pitchFamily="34" charset="0"/>
              </a:rPr>
              <a:t>Support and implement recommendations of the IJP </a:t>
            </a:r>
          </a:p>
        </p:txBody>
      </p:sp>
    </p:spTree>
    <p:extLst>
      <p:ext uri="{BB962C8B-B14F-4D97-AF65-F5344CB8AC3E}">
        <p14:creationId xmlns:p14="http://schemas.microsoft.com/office/powerpoint/2010/main" val="59728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4675" y="-91986"/>
            <a:ext cx="9482649" cy="1616203"/>
          </a:xfrm>
        </p:spPr>
        <p:txBody>
          <a:bodyPr anchor="b">
            <a:normAutofit/>
          </a:bodyPr>
          <a:lstStyle/>
          <a:p>
            <a:r>
              <a:rPr lang="en-US" b="1" dirty="0">
                <a:cs typeface="Calibri" panose="020F0502020204030204" pitchFamily="34" charset="0"/>
              </a:rPr>
              <a:t>Sedgwick County Developmental Disability Organization (SCDDO)</a:t>
            </a:r>
            <a:endParaRPr lang="en-US" dirty="0">
              <a:cs typeface="Calibri" panose="020F0502020204030204" pitchFamily="34" charset="0"/>
            </a:endParaRPr>
          </a:p>
        </p:txBody>
      </p:sp>
      <p:sp>
        <p:nvSpPr>
          <p:cNvPr id="3" name="Content Placeholder 2"/>
          <p:cNvSpPr>
            <a:spLocks noGrp="1"/>
          </p:cNvSpPr>
          <p:nvPr>
            <p:ph idx="1"/>
          </p:nvPr>
        </p:nvSpPr>
        <p:spPr>
          <a:xfrm>
            <a:off x="567158" y="1909823"/>
            <a:ext cx="4201611" cy="4071485"/>
          </a:xfrm>
        </p:spPr>
        <p:txBody>
          <a:bodyPr anchor="t">
            <a:normAutofit lnSpcReduction="10000"/>
          </a:bodyPr>
          <a:lstStyle/>
          <a:p>
            <a:pPr marL="0" indent="0">
              <a:spcBef>
                <a:spcPts val="500"/>
              </a:spcBef>
              <a:spcAft>
                <a:spcPts val="500"/>
              </a:spcAft>
              <a:buNone/>
            </a:pPr>
            <a:r>
              <a:rPr lang="en-US" sz="2000" dirty="0">
                <a:cs typeface="Calibri" panose="020F0502020204030204" pitchFamily="34" charset="0"/>
              </a:rPr>
              <a:t>The SCDDO has </a:t>
            </a:r>
            <a:r>
              <a:rPr lang="en-US" sz="2000" b="1" dirty="0">
                <a:cs typeface="Calibri" panose="020F0502020204030204" pitchFamily="34" charset="0"/>
              </a:rPr>
              <a:t>2</a:t>
            </a:r>
            <a:r>
              <a:rPr lang="en-US" sz="2000" dirty="0">
                <a:cs typeface="Calibri" panose="020F0502020204030204" pitchFamily="34" charset="0"/>
              </a:rPr>
              <a:t> primary responsibilities: </a:t>
            </a:r>
          </a:p>
          <a:p>
            <a:pPr marL="971550" lvl="1" indent="-514350">
              <a:spcAft>
                <a:spcPts val="500"/>
              </a:spcAft>
              <a:buFont typeface="+mj-lt"/>
              <a:buAutoNum type="arabicPeriod"/>
            </a:pPr>
            <a:r>
              <a:rPr lang="en-US" sz="2000" dirty="0">
                <a:cs typeface="Calibri" panose="020F0502020204030204" pitchFamily="34" charset="0"/>
              </a:rPr>
              <a:t>Single Point of Entry to the IDD Service System</a:t>
            </a:r>
          </a:p>
          <a:p>
            <a:pPr lvl="2">
              <a:spcAft>
                <a:spcPts val="500"/>
              </a:spcAft>
            </a:pPr>
            <a:r>
              <a:rPr lang="en-US" dirty="0">
                <a:cs typeface="Calibri" panose="020F0502020204030204" pitchFamily="34" charset="0"/>
              </a:rPr>
              <a:t>Determines eligibility for IDD services</a:t>
            </a:r>
          </a:p>
          <a:p>
            <a:pPr lvl="2">
              <a:spcAft>
                <a:spcPts val="500"/>
              </a:spcAft>
            </a:pPr>
            <a:r>
              <a:rPr lang="en-US" dirty="0">
                <a:cs typeface="Calibri" panose="020F0502020204030204" pitchFamily="34" charset="0"/>
              </a:rPr>
              <a:t>Options Counseling</a:t>
            </a:r>
          </a:p>
          <a:p>
            <a:pPr lvl="2">
              <a:spcAft>
                <a:spcPts val="500"/>
              </a:spcAft>
            </a:pPr>
            <a:r>
              <a:rPr lang="en-US" dirty="0">
                <a:cs typeface="Calibri" panose="020F0502020204030204" pitchFamily="34" charset="0"/>
              </a:rPr>
              <a:t>Conducts Initial and Annual BASIS assessments</a:t>
            </a:r>
          </a:p>
          <a:p>
            <a:pPr marL="971550" lvl="1" indent="-514350">
              <a:spcAft>
                <a:spcPts val="500"/>
              </a:spcAft>
              <a:buFont typeface="+mj-lt"/>
              <a:buAutoNum type="arabicPeriod"/>
            </a:pPr>
            <a:r>
              <a:rPr lang="en-US" sz="2000" dirty="0">
                <a:cs typeface="Calibri" panose="020F0502020204030204" pitchFamily="34" charset="0"/>
              </a:rPr>
              <a:t>Quality Oversight (QA)</a:t>
            </a:r>
          </a:p>
          <a:p>
            <a:pPr lvl="2">
              <a:spcAft>
                <a:spcPts val="500"/>
              </a:spcAft>
            </a:pPr>
            <a:r>
              <a:rPr lang="en-US" dirty="0">
                <a:cs typeface="Calibri" panose="020F0502020204030204" pitchFamily="34" charset="0"/>
              </a:rPr>
              <a:t>Monitors Provider Changes</a:t>
            </a:r>
          </a:p>
        </p:txBody>
      </p:sp>
      <p:pic>
        <p:nvPicPr>
          <p:cNvPr id="5" name="Picture 4" descr="A map of a city&#10;&#10;Description automatically generated">
            <a:extLst>
              <a:ext uri="{FF2B5EF4-FFF2-40B4-BE49-F238E27FC236}">
                <a16:creationId xmlns:a16="http://schemas.microsoft.com/office/drawing/2014/main" id="{50AB6C82-7865-88A2-67E5-85F51695C9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1" r="1266"/>
          <a:stretch/>
        </p:blipFill>
        <p:spPr>
          <a:xfrm>
            <a:off x="4987672" y="1636652"/>
            <a:ext cx="6389346" cy="3594006"/>
          </a:xfrm>
          <a:prstGeom prst="rect">
            <a:avLst/>
          </a:prstGeom>
        </p:spPr>
      </p:pic>
      <p:grpSp>
        <p:nvGrpSpPr>
          <p:cNvPr id="14" name="Group 1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5" name="Rectangle 1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CE7BCFF-8A4B-8122-49F5-BAD0FC1F344C}"/>
              </a:ext>
            </a:extLst>
          </p:cNvPr>
          <p:cNvSpPr txBox="1"/>
          <p:nvPr/>
        </p:nvSpPr>
        <p:spPr>
          <a:xfrm>
            <a:off x="3175969" y="5981308"/>
            <a:ext cx="5840060" cy="369332"/>
          </a:xfrm>
          <a:prstGeom prst="rect">
            <a:avLst/>
          </a:prstGeom>
          <a:noFill/>
        </p:spPr>
        <p:txBody>
          <a:bodyPr wrap="none" rtlCol="0">
            <a:spAutoFit/>
          </a:bodyPr>
          <a:lstStyle/>
          <a:p>
            <a:r>
              <a:rPr lang="en-US" sz="1800" dirty="0">
                <a:cs typeface="Calibri" panose="020F0502020204030204" pitchFamily="34" charset="0"/>
              </a:rPr>
              <a:t>SCDDO </a:t>
            </a:r>
            <a:r>
              <a:rPr lang="en-US" sz="1800" u="sng" dirty="0">
                <a:cs typeface="Calibri" panose="020F0502020204030204" pitchFamily="34" charset="0"/>
              </a:rPr>
              <a:t>does not</a:t>
            </a:r>
            <a:r>
              <a:rPr lang="en-US" sz="1800" dirty="0">
                <a:cs typeface="Calibri" panose="020F0502020204030204" pitchFamily="34" charset="0"/>
              </a:rPr>
              <a:t> provide direct services to consumers </a:t>
            </a:r>
          </a:p>
        </p:txBody>
      </p:sp>
    </p:spTree>
    <p:extLst>
      <p:ext uri="{BB962C8B-B14F-4D97-AF65-F5344CB8AC3E}">
        <p14:creationId xmlns:p14="http://schemas.microsoft.com/office/powerpoint/2010/main" val="273773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40" y="0"/>
            <a:ext cx="11173522" cy="1126273"/>
          </a:xfrm>
        </p:spPr>
        <p:txBody>
          <a:bodyPr>
            <a:noAutofit/>
          </a:bodyPr>
          <a:lstStyle/>
          <a:p>
            <a:pPr algn="ctr"/>
            <a:r>
              <a:rPr lang="en-US" sz="3200" b="1">
                <a:solidFill>
                  <a:schemeClr val="accent1">
                    <a:lumMod val="75000"/>
                  </a:schemeClr>
                </a:solidFill>
              </a:rPr>
              <a:t>Sedgwick County Developmental Disability Organization (SCDDO)</a:t>
            </a:r>
            <a:endParaRPr lang="en-US" sz="3200" dirty="0"/>
          </a:p>
        </p:txBody>
      </p:sp>
      <p:sp>
        <p:nvSpPr>
          <p:cNvPr id="3" name="Content Placeholder 2"/>
          <p:cNvSpPr>
            <a:spLocks noGrp="1"/>
          </p:cNvSpPr>
          <p:nvPr>
            <p:ph idx="1"/>
          </p:nvPr>
        </p:nvSpPr>
        <p:spPr>
          <a:xfrm>
            <a:off x="1195038" y="1126273"/>
            <a:ext cx="9844669" cy="5290563"/>
          </a:xfrm>
        </p:spPr>
        <p:txBody>
          <a:bodyPr>
            <a:normAutofit fontScale="85000" lnSpcReduction="20000"/>
          </a:bodyPr>
          <a:lstStyle/>
          <a:p>
            <a:pPr>
              <a:lnSpc>
                <a:spcPct val="120000"/>
              </a:lnSpc>
              <a:spcBef>
                <a:spcPts val="400"/>
              </a:spcBef>
              <a:spcAft>
                <a:spcPts val="200"/>
              </a:spcAft>
              <a:defRPr/>
            </a:pPr>
            <a:r>
              <a:rPr lang="en-US" sz="2400" dirty="0"/>
              <a:t>The IDD Service System </a:t>
            </a:r>
            <a:r>
              <a:rPr lang="en-US" altLang="en-US" sz="2400" dirty="0"/>
              <a:t>includes CDDO and State Aid funded programs, and services funded thru the Home &amp; Community Based Services (HCBS) Waiver:</a:t>
            </a:r>
          </a:p>
          <a:p>
            <a:pPr>
              <a:lnSpc>
                <a:spcPct val="100000"/>
              </a:lnSpc>
              <a:spcBef>
                <a:spcPts val="200"/>
              </a:spcBef>
              <a:spcAft>
                <a:spcPts val="200"/>
              </a:spcAft>
              <a:defRPr/>
            </a:pPr>
            <a:endParaRPr lang="en-US" sz="2000" dirty="0"/>
          </a:p>
          <a:p>
            <a:pPr>
              <a:lnSpc>
                <a:spcPct val="100000"/>
              </a:lnSpc>
              <a:spcBef>
                <a:spcPts val="200"/>
              </a:spcBef>
              <a:spcAft>
                <a:spcPts val="200"/>
              </a:spcAft>
              <a:defRPr/>
            </a:pPr>
            <a:endParaRPr lang="en-US" sz="2000" dirty="0"/>
          </a:p>
          <a:p>
            <a:pPr>
              <a:lnSpc>
                <a:spcPct val="100000"/>
              </a:lnSpc>
              <a:spcBef>
                <a:spcPts val="200"/>
              </a:spcBef>
              <a:spcAft>
                <a:spcPts val="200"/>
              </a:spcAft>
              <a:defRPr/>
            </a:pPr>
            <a:endParaRPr lang="en-US" altLang="en-US" sz="6500" dirty="0"/>
          </a:p>
          <a:p>
            <a:pPr>
              <a:lnSpc>
                <a:spcPct val="100000"/>
              </a:lnSpc>
              <a:spcBef>
                <a:spcPts val="500"/>
              </a:spcBef>
              <a:spcAft>
                <a:spcPts val="500"/>
              </a:spcAft>
              <a:defRPr/>
            </a:pPr>
            <a:endParaRPr lang="en-US" altLang="en-US" sz="2400" dirty="0"/>
          </a:p>
          <a:p>
            <a:pPr>
              <a:lnSpc>
                <a:spcPct val="100000"/>
              </a:lnSpc>
              <a:spcBef>
                <a:spcPts val="500"/>
              </a:spcBef>
              <a:spcAft>
                <a:spcPts val="500"/>
              </a:spcAft>
              <a:defRPr/>
            </a:pPr>
            <a:r>
              <a:rPr lang="en-US" altLang="en-US" sz="2400" dirty="0"/>
              <a:t>TCM Services include:</a:t>
            </a:r>
          </a:p>
          <a:p>
            <a:pPr lvl="1">
              <a:lnSpc>
                <a:spcPct val="100000"/>
              </a:lnSpc>
              <a:spcAft>
                <a:spcPts val="500"/>
              </a:spcAft>
              <a:defRPr/>
            </a:pPr>
            <a:r>
              <a:rPr lang="en-US" altLang="en-US" dirty="0"/>
              <a:t> Assessment</a:t>
            </a:r>
          </a:p>
          <a:p>
            <a:pPr lvl="1">
              <a:lnSpc>
                <a:spcPct val="100000"/>
              </a:lnSpc>
              <a:spcAft>
                <a:spcPts val="500"/>
              </a:spcAft>
              <a:defRPr/>
            </a:pPr>
            <a:r>
              <a:rPr lang="en-US" altLang="en-US" dirty="0"/>
              <a:t> Development of Service Plan</a:t>
            </a:r>
          </a:p>
          <a:p>
            <a:pPr lvl="1">
              <a:lnSpc>
                <a:spcPct val="100000"/>
              </a:lnSpc>
              <a:spcAft>
                <a:spcPts val="500"/>
              </a:spcAft>
              <a:defRPr/>
            </a:pPr>
            <a:r>
              <a:rPr lang="en-US" altLang="en-US" dirty="0"/>
              <a:t> Referral &amp; Related Activities</a:t>
            </a:r>
          </a:p>
          <a:p>
            <a:pPr lvl="1">
              <a:lnSpc>
                <a:spcPct val="100000"/>
              </a:lnSpc>
              <a:spcAft>
                <a:spcPts val="500"/>
              </a:spcAft>
              <a:defRPr/>
            </a:pPr>
            <a:r>
              <a:rPr lang="en-US" altLang="en-US" dirty="0"/>
              <a:t> Monitoring &amp; Follow-up</a:t>
            </a:r>
          </a:p>
          <a:p>
            <a:pPr>
              <a:lnSpc>
                <a:spcPct val="120000"/>
              </a:lnSpc>
              <a:spcBef>
                <a:spcPts val="500"/>
              </a:spcBef>
              <a:spcAft>
                <a:spcPts val="500"/>
              </a:spcAft>
              <a:defRPr/>
            </a:pPr>
            <a:r>
              <a:rPr lang="en-US" altLang="en-US" sz="2400" dirty="0"/>
              <a:t>Waitlist for accessing HCBS funding thru the IDD Waiver</a:t>
            </a:r>
          </a:p>
          <a:p>
            <a:pPr>
              <a:lnSpc>
                <a:spcPct val="120000"/>
              </a:lnSpc>
              <a:spcBef>
                <a:spcPts val="500"/>
              </a:spcBef>
              <a:spcAft>
                <a:spcPts val="500"/>
              </a:spcAft>
              <a:defRPr/>
            </a:pPr>
            <a:r>
              <a:rPr lang="en-US" altLang="en-US" sz="2400" dirty="0"/>
              <a:t>TCM Services can be accessed while on the Waitlist via Medicaid or Private Pay</a:t>
            </a:r>
          </a:p>
        </p:txBody>
      </p:sp>
      <p:graphicFrame>
        <p:nvGraphicFramePr>
          <p:cNvPr id="5" name="Table 4"/>
          <p:cNvGraphicFramePr>
            <a:graphicFrameLocks noGrp="1"/>
          </p:cNvGraphicFramePr>
          <p:nvPr>
            <p:extLst>
              <p:ext uri="{D42A27DB-BD31-4B8C-83A1-F6EECF244321}">
                <p14:modId xmlns:p14="http://schemas.microsoft.com/office/powerpoint/2010/main" val="2705322035"/>
              </p:ext>
            </p:extLst>
          </p:nvPr>
        </p:nvGraphicFramePr>
        <p:xfrm>
          <a:off x="1263880" y="1892512"/>
          <a:ext cx="9413442" cy="1463040"/>
        </p:xfrm>
        <a:graphic>
          <a:graphicData uri="http://schemas.openxmlformats.org/drawingml/2006/table">
            <a:tbl>
              <a:tblPr firstRow="1" bandRow="1">
                <a:tableStyleId>{5C22544A-7EE6-4342-B048-85BDC9FD1C3A}</a:tableStyleId>
              </a:tblPr>
              <a:tblGrid>
                <a:gridCol w="4706721">
                  <a:extLst>
                    <a:ext uri="{9D8B030D-6E8A-4147-A177-3AD203B41FA5}">
                      <a16:colId xmlns:a16="http://schemas.microsoft.com/office/drawing/2014/main" val="20000"/>
                    </a:ext>
                  </a:extLst>
                </a:gridCol>
                <a:gridCol w="4706721">
                  <a:extLst>
                    <a:ext uri="{9D8B030D-6E8A-4147-A177-3AD203B41FA5}">
                      <a16:colId xmlns:a16="http://schemas.microsoft.com/office/drawing/2014/main" val="20001"/>
                    </a:ext>
                  </a:extLst>
                </a:gridCol>
              </a:tblGrid>
              <a:tr h="1308412">
                <a:tc>
                  <a:txBody>
                    <a:bodyPr/>
                    <a:lstStyle/>
                    <a:p>
                      <a:pPr lvl="0">
                        <a:lnSpc>
                          <a:spcPct val="100000"/>
                        </a:lnSpc>
                        <a:spcBef>
                          <a:spcPts val="200"/>
                        </a:spcBef>
                        <a:spcAft>
                          <a:spcPts val="200"/>
                        </a:spcAft>
                        <a:buFont typeface="Wingdings" panose="05000000000000000000" pitchFamily="2" charset="2"/>
                        <a:buChar char="Ø"/>
                        <a:defRPr/>
                      </a:pPr>
                      <a:r>
                        <a:rPr lang="en-US" sz="2000" dirty="0"/>
                        <a:t>Targeted Case Management (TCM) </a:t>
                      </a:r>
                    </a:p>
                    <a:p>
                      <a:pPr lvl="0">
                        <a:lnSpc>
                          <a:spcPct val="100000"/>
                        </a:lnSpc>
                        <a:spcBef>
                          <a:spcPts val="200"/>
                        </a:spcBef>
                        <a:spcAft>
                          <a:spcPts val="200"/>
                        </a:spcAft>
                        <a:buFont typeface="Wingdings" panose="05000000000000000000" pitchFamily="2" charset="2"/>
                        <a:buChar char="Ø"/>
                        <a:defRPr/>
                      </a:pPr>
                      <a:r>
                        <a:rPr lang="en-US" sz="2000" dirty="0"/>
                        <a:t>Residential Support</a:t>
                      </a:r>
                    </a:p>
                    <a:p>
                      <a:pPr lvl="0">
                        <a:lnSpc>
                          <a:spcPct val="100000"/>
                        </a:lnSpc>
                        <a:spcBef>
                          <a:spcPts val="200"/>
                        </a:spcBef>
                        <a:spcAft>
                          <a:spcPts val="200"/>
                        </a:spcAft>
                        <a:buFont typeface="Wingdings" panose="05000000000000000000" pitchFamily="2" charset="2"/>
                        <a:buChar char="Ø"/>
                        <a:defRPr/>
                      </a:pPr>
                      <a:r>
                        <a:rPr lang="en-US" sz="2000" dirty="0"/>
                        <a:t>Day Support</a:t>
                      </a:r>
                    </a:p>
                    <a:p>
                      <a:pPr lvl="0">
                        <a:lnSpc>
                          <a:spcPct val="100000"/>
                        </a:lnSpc>
                        <a:spcBef>
                          <a:spcPts val="200"/>
                        </a:spcBef>
                        <a:spcAft>
                          <a:spcPts val="200"/>
                        </a:spcAft>
                        <a:buFont typeface="Wingdings" panose="05000000000000000000" pitchFamily="2" charset="2"/>
                        <a:buChar char="Ø"/>
                        <a:defRPr/>
                      </a:pPr>
                      <a:r>
                        <a:rPr lang="en-US" sz="2000" dirty="0"/>
                        <a:t>Supportive Home Care</a:t>
                      </a:r>
                    </a:p>
                  </a:txBody>
                  <a:tcPr/>
                </a:tc>
                <a:tc>
                  <a:txBody>
                    <a:bodyPr/>
                    <a:lstStyle/>
                    <a:p>
                      <a:pPr lvl="0">
                        <a:lnSpc>
                          <a:spcPct val="100000"/>
                        </a:lnSpc>
                        <a:spcBef>
                          <a:spcPts val="200"/>
                        </a:spcBef>
                        <a:spcAft>
                          <a:spcPts val="200"/>
                        </a:spcAft>
                        <a:buFont typeface="Wingdings" panose="05000000000000000000" pitchFamily="2" charset="2"/>
                        <a:buChar char="Ø"/>
                        <a:defRPr/>
                      </a:pPr>
                      <a:r>
                        <a:rPr lang="en-US" sz="2000" dirty="0"/>
                        <a:t>Night Support</a:t>
                      </a:r>
                    </a:p>
                    <a:p>
                      <a:pPr lvl="0">
                        <a:lnSpc>
                          <a:spcPct val="100000"/>
                        </a:lnSpc>
                        <a:spcBef>
                          <a:spcPts val="200"/>
                        </a:spcBef>
                        <a:spcAft>
                          <a:spcPts val="200"/>
                        </a:spcAft>
                        <a:buFont typeface="Wingdings" panose="05000000000000000000" pitchFamily="2" charset="2"/>
                        <a:buChar char="Ø"/>
                        <a:defRPr/>
                      </a:pPr>
                      <a:r>
                        <a:rPr lang="en-US" sz="2000" dirty="0"/>
                        <a:t>Medical Alert</a:t>
                      </a:r>
                    </a:p>
                    <a:p>
                      <a:pPr lvl="0">
                        <a:lnSpc>
                          <a:spcPct val="100000"/>
                        </a:lnSpc>
                        <a:spcBef>
                          <a:spcPts val="200"/>
                        </a:spcBef>
                        <a:spcAft>
                          <a:spcPts val="200"/>
                        </a:spcAft>
                        <a:buFont typeface="Wingdings" panose="05000000000000000000" pitchFamily="2" charset="2"/>
                        <a:buChar char="Ø"/>
                        <a:defRPr/>
                      </a:pPr>
                      <a:r>
                        <a:rPr lang="en-US" sz="2000" dirty="0"/>
                        <a:t>Home Modifications</a:t>
                      </a:r>
                    </a:p>
                    <a:p>
                      <a:pPr lvl="0">
                        <a:lnSpc>
                          <a:spcPct val="100000"/>
                        </a:lnSpc>
                        <a:spcBef>
                          <a:spcPts val="200"/>
                        </a:spcBef>
                        <a:spcAft>
                          <a:spcPts val="200"/>
                        </a:spcAft>
                        <a:buFont typeface="Wingdings" panose="05000000000000000000" pitchFamily="2" charset="2"/>
                        <a:buChar char="Ø"/>
                        <a:defRPr/>
                      </a:pPr>
                      <a:r>
                        <a:rPr lang="en-US" sz="2000" dirty="0"/>
                        <a:t>Family Support Funding</a:t>
                      </a:r>
                    </a:p>
                  </a:txBody>
                  <a:tcPr/>
                </a:tc>
                <a:extLst>
                  <a:ext uri="{0D108BD9-81ED-4DB2-BD59-A6C34878D82A}">
                    <a16:rowId xmlns:a16="http://schemas.microsoft.com/office/drawing/2014/main" val="10000"/>
                  </a:ext>
                </a:extLst>
              </a:tr>
            </a:tbl>
          </a:graphicData>
        </a:graphic>
      </p:graphicFrame>
      <p:pic>
        <p:nvPicPr>
          <p:cNvPr id="6" name="Picture 5" descr="A close-up of a logo&#10;&#10;Description automatically generated">
            <a:extLst>
              <a:ext uri="{FF2B5EF4-FFF2-40B4-BE49-F238E27FC236}">
                <a16:creationId xmlns:a16="http://schemas.microsoft.com/office/drawing/2014/main" id="{ACF09F5E-AE62-54FC-55C9-0767F2794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626"/>
          <a:stretch/>
        </p:blipFill>
        <p:spPr>
          <a:xfrm>
            <a:off x="8308490" y="3355552"/>
            <a:ext cx="3452222" cy="1563183"/>
          </a:xfrm>
          <a:prstGeom prst="rect">
            <a:avLst/>
          </a:prstGeom>
        </p:spPr>
      </p:pic>
    </p:spTree>
    <p:extLst>
      <p:ext uri="{BB962C8B-B14F-4D97-AF65-F5344CB8AC3E}">
        <p14:creationId xmlns:p14="http://schemas.microsoft.com/office/powerpoint/2010/main" val="317516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sp>
        <p:nvSpPr>
          <p:cNvPr id="3" name="Content Placeholder 2"/>
          <p:cNvSpPr>
            <a:spLocks noGrp="1"/>
          </p:cNvSpPr>
          <p:nvPr>
            <p:ph idx="1"/>
          </p:nvPr>
        </p:nvSpPr>
        <p:spPr>
          <a:xfrm>
            <a:off x="997817" y="1433481"/>
            <a:ext cx="7729494" cy="3991037"/>
          </a:xfrm>
        </p:spPr>
        <p:txBody>
          <a:bodyPr>
            <a:normAutofit lnSpcReduction="10000"/>
          </a:bodyPr>
          <a:lstStyle/>
          <a:p>
            <a:pPr>
              <a:lnSpc>
                <a:spcPct val="120000"/>
              </a:lnSpc>
              <a:spcBef>
                <a:spcPts val="500"/>
              </a:spcBef>
              <a:spcAft>
                <a:spcPts val="500"/>
              </a:spcAft>
              <a:defRPr/>
            </a:pPr>
            <a:r>
              <a:rPr lang="en-US" altLang="en-US" dirty="0"/>
              <a:t>Ensuring services provided meet regulatory standards</a:t>
            </a:r>
          </a:p>
          <a:p>
            <a:pPr>
              <a:lnSpc>
                <a:spcPct val="120000"/>
              </a:lnSpc>
              <a:spcBef>
                <a:spcPts val="500"/>
              </a:spcBef>
              <a:spcAft>
                <a:spcPts val="500"/>
              </a:spcAft>
              <a:defRPr/>
            </a:pPr>
            <a:r>
              <a:rPr lang="en-US" altLang="en-US" dirty="0"/>
              <a:t>60+ Affiliates in Sedgwick County Provider Network</a:t>
            </a:r>
          </a:p>
          <a:p>
            <a:pPr>
              <a:lnSpc>
                <a:spcPct val="120000"/>
              </a:lnSpc>
              <a:spcBef>
                <a:spcPts val="500"/>
              </a:spcBef>
              <a:spcAft>
                <a:spcPts val="500"/>
              </a:spcAft>
              <a:defRPr/>
            </a:pPr>
            <a:r>
              <a:rPr lang="en-US" altLang="en-US" dirty="0"/>
              <a:t>Works to improve deficiencies, collaboratively </a:t>
            </a:r>
          </a:p>
          <a:p>
            <a:pPr>
              <a:lnSpc>
                <a:spcPct val="120000"/>
              </a:lnSpc>
              <a:spcBef>
                <a:spcPts val="500"/>
              </a:spcBef>
              <a:spcAft>
                <a:spcPts val="500"/>
              </a:spcAft>
              <a:defRPr/>
            </a:pPr>
            <a:r>
              <a:rPr lang="en-US" altLang="en-US" dirty="0"/>
              <a:t>Conducts regular site visits</a:t>
            </a:r>
          </a:p>
          <a:p>
            <a:pPr>
              <a:lnSpc>
                <a:spcPct val="120000"/>
              </a:lnSpc>
              <a:spcBef>
                <a:spcPts val="500"/>
              </a:spcBef>
              <a:spcAft>
                <a:spcPts val="500"/>
              </a:spcAft>
              <a:defRPr/>
            </a:pPr>
            <a:r>
              <a:rPr lang="en-US" altLang="en-US" dirty="0"/>
              <a:t>Coordinates the Quality Assurance Committee</a:t>
            </a:r>
          </a:p>
          <a:p>
            <a:endParaRPr lang="en-US" dirty="0"/>
          </a:p>
          <a:p>
            <a:endParaRPr lang="en-US" dirty="0"/>
          </a:p>
        </p:txBody>
      </p:sp>
      <p:sp>
        <p:nvSpPr>
          <p:cNvPr id="5" name="Title 1"/>
          <p:cNvSpPr txBox="1">
            <a:spLocks/>
          </p:cNvSpPr>
          <p:nvPr/>
        </p:nvSpPr>
        <p:spPr>
          <a:xfrm>
            <a:off x="428262" y="241854"/>
            <a:ext cx="11490789" cy="996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lumMod val="75000"/>
                  </a:schemeClr>
                </a:solidFill>
              </a:rPr>
              <a:t>Sedgwick County Developmental Disability Organization (SCDDO)</a:t>
            </a:r>
            <a:endParaRPr lang="en-US" sz="3600" dirty="0"/>
          </a:p>
        </p:txBody>
      </p:sp>
      <p:graphicFrame>
        <p:nvGraphicFramePr>
          <p:cNvPr id="6" name="Table 5"/>
          <p:cNvGraphicFramePr>
            <a:graphicFrameLocks noGrp="1"/>
          </p:cNvGraphicFramePr>
          <p:nvPr>
            <p:extLst>
              <p:ext uri="{D42A27DB-BD31-4B8C-83A1-F6EECF244321}">
                <p14:modId xmlns:p14="http://schemas.microsoft.com/office/powerpoint/2010/main" val="3732877775"/>
              </p:ext>
            </p:extLst>
          </p:nvPr>
        </p:nvGraphicFramePr>
        <p:xfrm>
          <a:off x="1594870" y="5530471"/>
          <a:ext cx="9845267" cy="841391"/>
        </p:xfrm>
        <a:graphic>
          <a:graphicData uri="http://schemas.openxmlformats.org/drawingml/2006/table">
            <a:tbl>
              <a:tblPr firstRow="1" bandRow="1">
                <a:tableStyleId>{5C22544A-7EE6-4342-B048-85BDC9FD1C3A}</a:tableStyleId>
              </a:tblPr>
              <a:tblGrid>
                <a:gridCol w="9845267">
                  <a:extLst>
                    <a:ext uri="{9D8B030D-6E8A-4147-A177-3AD203B41FA5}">
                      <a16:colId xmlns:a16="http://schemas.microsoft.com/office/drawing/2014/main" val="20000"/>
                    </a:ext>
                  </a:extLst>
                </a:gridCol>
              </a:tblGrid>
              <a:tr h="841391">
                <a:tc>
                  <a:txBody>
                    <a:bodyPr/>
                    <a:lstStyle/>
                    <a:p>
                      <a:pPr algn="ctr"/>
                      <a:r>
                        <a:rPr lang="en-US" sz="2400" dirty="0"/>
                        <a:t>Services can be accessed via TCM or by calling the SCDDO at 316-660-7630 or on the Website at www.sedgwickcounty.org/cddo  </a:t>
                      </a:r>
                    </a:p>
                  </a:txBody>
                  <a:tcPr/>
                </a:tc>
                <a:extLst>
                  <a:ext uri="{0D108BD9-81ED-4DB2-BD59-A6C34878D82A}">
                    <a16:rowId xmlns:a16="http://schemas.microsoft.com/office/drawing/2014/main" val="10000"/>
                  </a:ext>
                </a:extLst>
              </a:tr>
            </a:tbl>
          </a:graphicData>
        </a:graphic>
      </p:graphicFrame>
      <p:pic>
        <p:nvPicPr>
          <p:cNvPr id="10" name="Picture 9" descr="A screenshot of a computer&#10;&#10;Description automatically generated">
            <a:extLst>
              <a:ext uri="{FF2B5EF4-FFF2-40B4-BE49-F238E27FC236}">
                <a16:creationId xmlns:a16="http://schemas.microsoft.com/office/drawing/2014/main" id="{BEB95DA2-D771-3840-BD7C-AB980C789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2" t="10728" r="67166" b="24878"/>
          <a:stretch/>
        </p:blipFill>
        <p:spPr>
          <a:xfrm>
            <a:off x="8727310" y="1238491"/>
            <a:ext cx="3282297" cy="196588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037FFCC-D1BF-8467-5D88-D338C3B4F5F1}"/>
              </a:ext>
            </a:extLst>
          </p:cNvPr>
          <p:cNvPicPr>
            <a:picLocks noChangeAspect="1"/>
          </p:cNvPicPr>
          <p:nvPr/>
        </p:nvPicPr>
        <p:blipFill rotWithShape="1">
          <a:blip r:embed="rId4">
            <a:extLst>
              <a:ext uri="{28A0092B-C50C-407E-A947-70E740481C1C}">
                <a14:useLocalDpi xmlns:a14="http://schemas.microsoft.com/office/drawing/2010/main" val="0"/>
              </a:ext>
            </a:extLst>
          </a:blip>
          <a:srcRect l="13033" t="19524" r="72935" b="39502"/>
          <a:stretch/>
        </p:blipFill>
        <p:spPr>
          <a:xfrm>
            <a:off x="8727310" y="3206187"/>
            <a:ext cx="3282297" cy="2115450"/>
          </a:xfrm>
          <a:prstGeom prst="rect">
            <a:avLst/>
          </a:prstGeom>
        </p:spPr>
      </p:pic>
    </p:spTree>
    <p:extLst>
      <p:ext uri="{BB962C8B-B14F-4D97-AF65-F5344CB8AC3E}">
        <p14:creationId xmlns:p14="http://schemas.microsoft.com/office/powerpoint/2010/main" val="1590258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70876" y="1504707"/>
            <a:ext cx="9980342" cy="5507627"/>
          </a:xfrm>
        </p:spPr>
        <p:txBody>
          <a:bodyPr>
            <a:normAutofit/>
          </a:bodyPr>
          <a:lstStyle/>
          <a:p>
            <a:pPr marL="0" indent="0">
              <a:buNone/>
            </a:pPr>
            <a:r>
              <a:rPr lang="en-US" b="1" dirty="0"/>
              <a:t>SCDDO and the IJP Process</a:t>
            </a:r>
          </a:p>
          <a:p>
            <a:pPr>
              <a:lnSpc>
                <a:spcPct val="100000"/>
              </a:lnSpc>
              <a:buSzPct val="100000"/>
              <a:buFont typeface="Wingdings" panose="05000000000000000000" pitchFamily="2" charset="2"/>
              <a:buChar char="§"/>
            </a:pPr>
            <a:r>
              <a:rPr lang="en-US" sz="2400" dirty="0"/>
              <a:t>TCM Providers may receive education and training</a:t>
            </a:r>
          </a:p>
          <a:p>
            <a:pPr lvl="1">
              <a:lnSpc>
                <a:spcPct val="100000"/>
              </a:lnSpc>
              <a:buSzPct val="100000"/>
              <a:buFont typeface="Wingdings" panose="05000000000000000000" pitchFamily="2" charset="2"/>
              <a:buChar char="§"/>
            </a:pPr>
            <a:r>
              <a:rPr lang="en-US" sz="2000" dirty="0"/>
              <a:t>Recordings may be available for viewing on-line within Relias</a:t>
            </a:r>
          </a:p>
          <a:p>
            <a:pPr lvl="1">
              <a:lnSpc>
                <a:spcPct val="100000"/>
              </a:lnSpc>
              <a:buSzPct val="100000"/>
              <a:buFont typeface="Wingdings" panose="05000000000000000000" pitchFamily="2" charset="2"/>
              <a:buChar char="§"/>
            </a:pPr>
            <a:r>
              <a:rPr lang="en-US" sz="2000" dirty="0"/>
              <a:t> Information may be available via Lunch &amp; Learn Sessions</a:t>
            </a:r>
          </a:p>
          <a:p>
            <a:pPr>
              <a:lnSpc>
                <a:spcPct val="100000"/>
              </a:lnSpc>
              <a:buSzPct val="100000"/>
              <a:buFont typeface="Wingdings" panose="05000000000000000000" pitchFamily="2" charset="2"/>
              <a:buChar char="§"/>
            </a:pPr>
            <a:r>
              <a:rPr lang="en-US" sz="2400" dirty="0"/>
              <a:t>Referral Process</a:t>
            </a:r>
          </a:p>
          <a:p>
            <a:pPr lvl="1">
              <a:lnSpc>
                <a:spcPct val="100000"/>
              </a:lnSpc>
              <a:buSzPct val="100000"/>
              <a:buFont typeface="Wingdings" panose="05000000000000000000" pitchFamily="2" charset="2"/>
              <a:buChar char="§"/>
            </a:pPr>
            <a:r>
              <a:rPr lang="en-US" sz="2000" dirty="0"/>
              <a:t>TCM’s will engage with the DOC for initiation</a:t>
            </a:r>
          </a:p>
          <a:p>
            <a:pPr lvl="1">
              <a:lnSpc>
                <a:spcPct val="100000"/>
              </a:lnSpc>
              <a:buSzPct val="100000"/>
              <a:buFont typeface="Wingdings" panose="05000000000000000000" pitchFamily="2" charset="2"/>
              <a:buChar char="§"/>
            </a:pPr>
            <a:r>
              <a:rPr lang="en-US" sz="2000" dirty="0"/>
              <a:t>Assistance from SCDDO</a:t>
            </a:r>
          </a:p>
          <a:p>
            <a:pPr>
              <a:lnSpc>
                <a:spcPct val="100000"/>
              </a:lnSpc>
              <a:buSzPct val="100000"/>
              <a:buFont typeface="Wingdings" panose="05000000000000000000" pitchFamily="2" charset="2"/>
              <a:buChar char="§"/>
            </a:pPr>
            <a:r>
              <a:rPr lang="en-US" sz="2400" dirty="0"/>
              <a:t>Development of IJP</a:t>
            </a:r>
          </a:p>
          <a:p>
            <a:pPr lvl="1">
              <a:lnSpc>
                <a:spcPct val="100000"/>
              </a:lnSpc>
              <a:buSzPct val="100000"/>
              <a:buFont typeface="Wingdings" panose="05000000000000000000" pitchFamily="2" charset="2"/>
              <a:buChar char="§"/>
            </a:pPr>
            <a:r>
              <a:rPr lang="en-US" sz="2000" dirty="0"/>
              <a:t>TCM’s can participate as a team member</a:t>
            </a:r>
          </a:p>
          <a:p>
            <a:pPr>
              <a:lnSpc>
                <a:spcPct val="100000"/>
              </a:lnSpc>
              <a:spcBef>
                <a:spcPts val="500"/>
              </a:spcBef>
              <a:spcAft>
                <a:spcPts val="500"/>
              </a:spcAft>
              <a:buSzPct val="100000"/>
              <a:buFont typeface="Wingdings" panose="05000000000000000000" pitchFamily="2" charset="2"/>
              <a:buChar char="§"/>
              <a:defRPr/>
            </a:pPr>
            <a:r>
              <a:rPr lang="en-US" altLang="en-US" sz="2400" dirty="0"/>
              <a:t>Implementation</a:t>
            </a:r>
          </a:p>
          <a:p>
            <a:pPr lvl="1">
              <a:lnSpc>
                <a:spcPct val="100000"/>
              </a:lnSpc>
              <a:spcAft>
                <a:spcPts val="500"/>
              </a:spcAft>
              <a:buSzPct val="100000"/>
              <a:buFont typeface="Wingdings" panose="05000000000000000000" pitchFamily="2" charset="2"/>
              <a:buChar char="§"/>
              <a:defRPr/>
            </a:pPr>
            <a:r>
              <a:rPr lang="en-US" altLang="en-US" sz="2000" dirty="0"/>
              <a:t>TCM Providers implementation of IJPs through collaboration as needed</a:t>
            </a:r>
          </a:p>
          <a:p>
            <a:endParaRPr lang="en-US" sz="2400"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85949028"/>
              </p:ext>
            </p:extLst>
          </p:nvPr>
        </p:nvGraphicFramePr>
        <p:xfrm>
          <a:off x="1440319" y="6286268"/>
          <a:ext cx="9441455" cy="457200"/>
        </p:xfrm>
        <a:graphic>
          <a:graphicData uri="http://schemas.openxmlformats.org/drawingml/2006/table">
            <a:tbl>
              <a:tblPr firstRow="1" bandRow="1">
                <a:tableStyleId>{5C22544A-7EE6-4342-B048-85BDC9FD1C3A}</a:tableStyleId>
              </a:tblPr>
              <a:tblGrid>
                <a:gridCol w="9441455">
                  <a:extLst>
                    <a:ext uri="{9D8B030D-6E8A-4147-A177-3AD203B41FA5}">
                      <a16:colId xmlns:a16="http://schemas.microsoft.com/office/drawing/2014/main" val="20000"/>
                    </a:ext>
                  </a:extLst>
                </a:gridCol>
              </a:tblGrid>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IJP Referrals and related materials can be sent to D</a:t>
                      </a:r>
                      <a:r>
                        <a:rPr lang="en-US" sz="2000" u="none" dirty="0">
                          <a:solidFill>
                            <a:schemeClr val="bg1"/>
                          </a:solidFill>
                        </a:rPr>
                        <a:t>OC_IJP@Sedgwick.gov</a:t>
                      </a:r>
                    </a:p>
                  </a:txBody>
                  <a:tcPr/>
                </a:tc>
                <a:extLst>
                  <a:ext uri="{0D108BD9-81ED-4DB2-BD59-A6C34878D82A}">
                    <a16:rowId xmlns:a16="http://schemas.microsoft.com/office/drawing/2014/main" val="10000"/>
                  </a:ext>
                </a:extLst>
              </a:tr>
            </a:tbl>
          </a:graphicData>
        </a:graphic>
      </p:graphicFrame>
      <p:pic>
        <p:nvPicPr>
          <p:cNvPr id="8" name="Picture 7" descr="A blue sign with yellow text&#10;&#10;Description automatically generated">
            <a:extLst>
              <a:ext uri="{FF2B5EF4-FFF2-40B4-BE49-F238E27FC236}">
                <a16:creationId xmlns:a16="http://schemas.microsoft.com/office/drawing/2014/main" id="{70881E55-F71C-0D20-B5D8-379B10AA3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272" y="175585"/>
            <a:ext cx="9441455" cy="1060256"/>
          </a:xfrm>
          <a:prstGeom prst="rect">
            <a:avLst/>
          </a:prstGeom>
        </p:spPr>
      </p:pic>
      <p:pic>
        <p:nvPicPr>
          <p:cNvPr id="9" name="Picture 8" descr="A building with many windows&#10;&#10;Description automatically generated">
            <a:extLst>
              <a:ext uri="{FF2B5EF4-FFF2-40B4-BE49-F238E27FC236}">
                <a16:creationId xmlns:a16="http://schemas.microsoft.com/office/drawing/2014/main" id="{886CB57D-5F78-A5CD-E2E8-0733DA2EFE6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616141" y="3154332"/>
            <a:ext cx="4156246" cy="2677875"/>
          </a:xfrm>
          <a:prstGeom prst="rect">
            <a:avLst/>
          </a:prstGeom>
          <a:ln>
            <a:noFill/>
          </a:ln>
          <a:effectLst>
            <a:softEdge rad="112500"/>
          </a:effectLst>
        </p:spPr>
      </p:pic>
    </p:spTree>
    <p:extLst>
      <p:ext uri="{BB962C8B-B14F-4D97-AF65-F5344CB8AC3E}">
        <p14:creationId xmlns:p14="http://schemas.microsoft.com/office/powerpoint/2010/main" val="297001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an IJP ? </a:t>
            </a:r>
          </a:p>
        </p:txBody>
      </p:sp>
      <p:sp>
        <p:nvSpPr>
          <p:cNvPr id="3" name="Content Placeholder 2"/>
          <p:cNvSpPr>
            <a:spLocks noGrp="1"/>
          </p:cNvSpPr>
          <p:nvPr>
            <p:ph idx="1"/>
          </p:nvPr>
        </p:nvSpPr>
        <p:spPr>
          <a:xfrm>
            <a:off x="917222" y="1490178"/>
            <a:ext cx="10597445" cy="4351338"/>
          </a:xfrm>
        </p:spPr>
        <p:txBody>
          <a:bodyPr>
            <a:normAutofit/>
          </a:bodyPr>
          <a:lstStyle/>
          <a:p>
            <a:r>
              <a:rPr lang="en-US" dirty="0"/>
              <a:t>A guide for what works best for an individual with Intellectual / Developmental Disability and/or a Mental Health Disorder, who is exhibiting a pattern of escalating behaviors and has an elevated risk of justice involvement.</a:t>
            </a:r>
          </a:p>
          <a:p>
            <a:endParaRPr lang="en-US" sz="600" dirty="0"/>
          </a:p>
          <a:p>
            <a:r>
              <a:rPr lang="en-US" dirty="0"/>
              <a:t>Developed in partnership with the identified agency, stakeholders, individual, and their guardian.</a:t>
            </a:r>
          </a:p>
          <a:p>
            <a:endParaRPr lang="en-US" sz="600" dirty="0"/>
          </a:p>
          <a:p>
            <a:r>
              <a:rPr lang="en-US" dirty="0"/>
              <a:t>IJP document includes an assessment of the individual’s needs and a support plan to address those needs in the community. </a:t>
            </a:r>
          </a:p>
        </p:txBody>
      </p:sp>
    </p:spTree>
    <p:extLst>
      <p:ext uri="{BB962C8B-B14F-4D97-AF65-F5344CB8AC3E}">
        <p14:creationId xmlns:p14="http://schemas.microsoft.com/office/powerpoint/2010/main" val="168578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b="1"/>
              <a:t>1</a:t>
            </a:r>
            <a:r>
              <a:rPr lang="en-US" sz="4200" b="1" baseline="30000"/>
              <a:t>st</a:t>
            </a:r>
            <a:r>
              <a:rPr lang="en-US" sz="4200" b="1"/>
              <a:t> Responders and Law Enforcement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200"/>
              <a:t>CAD Update</a:t>
            </a:r>
          </a:p>
          <a:p>
            <a:r>
              <a:rPr lang="en-US" sz="2200"/>
              <a:t>Notifications</a:t>
            </a:r>
          </a:p>
          <a:p>
            <a:r>
              <a:rPr lang="en-US" sz="2200"/>
              <a:t>What is shared with responders? </a:t>
            </a:r>
          </a:p>
        </p:txBody>
      </p:sp>
      <p:pic>
        <p:nvPicPr>
          <p:cNvPr id="5" name="Picture 4">
            <a:extLst>
              <a:ext uri="{FF2B5EF4-FFF2-40B4-BE49-F238E27FC236}">
                <a16:creationId xmlns:a16="http://schemas.microsoft.com/office/drawing/2014/main" id="{AF9D2165-70EB-F25E-C5D7-684659B364A3}"/>
              </a:ext>
            </a:extLst>
          </p:cNvPr>
          <p:cNvPicPr>
            <a:picLocks noChangeAspect="1"/>
          </p:cNvPicPr>
          <p:nvPr/>
        </p:nvPicPr>
        <p:blipFill rotWithShape="1">
          <a:blip r:embed="rId2"/>
          <a:srcRect l="27831" r="157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162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Video 16" descr="Wood Shape Toys">
            <a:extLst>
              <a:ext uri="{FF2B5EF4-FFF2-40B4-BE49-F238E27FC236}">
                <a16:creationId xmlns:a16="http://schemas.microsoft.com/office/drawing/2014/main" id="{1158AB4D-32DE-3B88-A30B-22F19BB787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67920" y="58281"/>
            <a:ext cx="5193395" cy="1765364"/>
          </a:xfrm>
          <a:effectLst>
            <a:outerShdw blurRad="50800" dist="38100" dir="2700000" algn="tl" rotWithShape="0">
              <a:prstClr val="black">
                <a:alpha val="40000"/>
              </a:prstClr>
            </a:outerShdw>
          </a:effectLst>
        </p:spPr>
        <p:txBody>
          <a:bodyPr>
            <a:normAutofit/>
          </a:bodyPr>
          <a:lstStyle/>
          <a:p>
            <a:pPr algn="ctr"/>
            <a:r>
              <a:rPr lang="en-US" sz="5200" dirty="0">
                <a:solidFill>
                  <a:schemeClr val="tx1"/>
                </a:solidFill>
              </a:rPr>
              <a:t>IJP Process</a:t>
            </a:r>
            <a:br>
              <a:rPr lang="en-US" sz="5200" dirty="0">
                <a:solidFill>
                  <a:schemeClr val="tx1"/>
                </a:solidFill>
              </a:rPr>
            </a:br>
            <a:r>
              <a:rPr lang="en-US" sz="5200" dirty="0">
                <a:solidFill>
                  <a:schemeClr val="tx1"/>
                </a:solidFill>
              </a:rPr>
              <a:t>Practice Activity</a:t>
            </a:r>
          </a:p>
        </p:txBody>
      </p:sp>
    </p:spTree>
    <p:extLst>
      <p:ext uri="{BB962C8B-B14F-4D97-AF65-F5344CB8AC3E}">
        <p14:creationId xmlns:p14="http://schemas.microsoft.com/office/powerpoint/2010/main" val="13605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mute="1">
                <p:cTn id="12" repeatCount="indefinite" fill="hold" display="0">
                  <p:stCondLst>
                    <p:cond delay="indefinite"/>
                  </p:stCondLst>
                </p:cTn>
                <p:tgtEl>
                  <p:spTgt spid="1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question mark">
            <a:extLst>
              <a:ext uri="{FF2B5EF4-FFF2-40B4-BE49-F238E27FC236}">
                <a16:creationId xmlns:a16="http://schemas.microsoft.com/office/drawing/2014/main" id="{352C1F53-2232-3560-7277-40FA378C69F3}"/>
              </a:ext>
            </a:extLst>
          </p:cNvPr>
          <p:cNvPicPr>
            <a:picLocks noChangeAspect="1"/>
          </p:cNvPicPr>
          <p:nvPr/>
        </p:nvPicPr>
        <p:blipFill rotWithShape="1">
          <a:blip r:embed="rId2">
            <a:alphaModFix amt="50000"/>
          </a:blip>
          <a:srcRect b="6250"/>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a:solidFill>
                  <a:srgbClr val="FFFFFF"/>
                </a:solidFill>
              </a:rPr>
              <a:t>IJP Process Questions?</a:t>
            </a:r>
          </a:p>
        </p:txBody>
      </p:sp>
    </p:spTree>
    <p:extLst>
      <p:ext uri="{BB962C8B-B14F-4D97-AF65-F5344CB8AC3E}">
        <p14:creationId xmlns:p14="http://schemas.microsoft.com/office/powerpoint/2010/main" val="7451978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THANK YOU!</a:t>
            </a:r>
          </a:p>
        </p:txBody>
      </p:sp>
    </p:spTree>
    <p:extLst>
      <p:ext uri="{BB962C8B-B14F-4D97-AF65-F5344CB8AC3E}">
        <p14:creationId xmlns:p14="http://schemas.microsoft.com/office/powerpoint/2010/main" val="379504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33" y="376642"/>
            <a:ext cx="9849812" cy="1325563"/>
          </a:xfrm>
        </p:spPr>
        <p:txBody>
          <a:bodyPr/>
          <a:lstStyle/>
          <a:p>
            <a:r>
              <a:rPr lang="en-US" b="1" dirty="0"/>
              <a:t>Benefits of Individual Justice Plans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0818797"/>
              </p:ext>
            </p:extLst>
          </p:nvPr>
        </p:nvGraphicFramePr>
        <p:xfrm>
          <a:off x="1436639" y="1702205"/>
          <a:ext cx="9550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2931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5600" b="1" kern="1200">
                <a:solidFill>
                  <a:srgbClr val="FFFFFF"/>
                </a:solidFill>
                <a:latin typeface="+mj-lt"/>
                <a:ea typeface="+mj-ea"/>
                <a:cs typeface="+mj-cs"/>
              </a:rPr>
              <a:t>IJP-Identified Population</a:t>
            </a:r>
          </a:p>
        </p:txBody>
      </p:sp>
      <p:pic>
        <p:nvPicPr>
          <p:cNvPr id="1026" name="Picture 2" descr="A diagram of a youth&#10;&#10;Description automatically generated">
            <a:extLst>
              <a:ext uri="{FF2B5EF4-FFF2-40B4-BE49-F238E27FC236}">
                <a16:creationId xmlns:a16="http://schemas.microsoft.com/office/drawing/2014/main" id="{38119A5E-D3A5-0BC2-B294-84EF0D5FF10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694" b="-2"/>
          <a:stretch/>
        </p:blipFill>
        <p:spPr bwMode="auto">
          <a:xfrm>
            <a:off x="5523561" y="814999"/>
            <a:ext cx="6128433" cy="4912619"/>
          </a:xfrm>
          <a:prstGeom prst="rect">
            <a:avLst/>
          </a:prstGeom>
          <a:noFill/>
          <a:extLst>
            <a:ext uri="{909E8E84-426E-40DD-AFC4-6F175D3DCCD1}">
              <a14:hiddenFill xmlns:a14="http://schemas.microsoft.com/office/drawing/2010/main">
                <a:solidFill>
                  <a:srgbClr val="FFFFFF"/>
                </a:solidFill>
              </a14:hiddenFill>
            </a:ext>
          </a:extLst>
        </p:spPr>
      </p:pic>
      <p:grpSp>
        <p:nvGrpSpPr>
          <p:cNvPr id="1049" name="Group 1048">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050"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051"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05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054" name="Straight Connector 105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9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p:txBody>
          <a:bodyPr>
            <a:normAutofit/>
          </a:bodyPr>
          <a:lstStyle/>
          <a:p>
            <a:r>
              <a:rPr lang="en-US" sz="5400" b="1" dirty="0">
                <a:cs typeface="Calibri" panose="020F0502020204030204" pitchFamily="34" charset="0"/>
              </a:rPr>
              <a:t>Possible Referral Sources</a:t>
            </a:r>
          </a:p>
        </p:txBody>
      </p:sp>
      <p:graphicFrame>
        <p:nvGraphicFramePr>
          <p:cNvPr id="5" name="Content Placeholder 2">
            <a:extLst>
              <a:ext uri="{FF2B5EF4-FFF2-40B4-BE49-F238E27FC236}">
                <a16:creationId xmlns:a16="http://schemas.microsoft.com/office/drawing/2014/main" id="{AAF3B4C7-EAF2-9834-1ABC-AA32305BFA52}"/>
              </a:ext>
            </a:extLst>
          </p:cNvPr>
          <p:cNvGraphicFramePr>
            <a:graphicFrameLocks noGrp="1"/>
          </p:cNvGraphicFramePr>
          <p:nvPr>
            <p:ph idx="1"/>
            <p:extLst>
              <p:ext uri="{D42A27DB-BD31-4B8C-83A1-F6EECF244321}">
                <p14:modId xmlns:p14="http://schemas.microsoft.com/office/powerpoint/2010/main" val="4071464520"/>
              </p:ext>
            </p:extLst>
          </p:nvPr>
        </p:nvGraphicFramePr>
        <p:xfrm>
          <a:off x="616688" y="1690688"/>
          <a:ext cx="11259879"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74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2" y="365125"/>
            <a:ext cx="8695993" cy="1325563"/>
          </a:xfrm>
        </p:spPr>
        <p:txBody>
          <a:bodyPr>
            <a:normAutofit/>
          </a:bodyPr>
          <a:lstStyle/>
          <a:p>
            <a:r>
              <a:rPr lang="en-US" sz="5400" b="1" dirty="0"/>
              <a:t>IJP MDT Committee</a:t>
            </a:r>
          </a:p>
        </p:txBody>
      </p:sp>
      <p:sp>
        <p:nvSpPr>
          <p:cNvPr id="3" name="Content Placeholder 2"/>
          <p:cNvSpPr>
            <a:spLocks noGrp="1"/>
          </p:cNvSpPr>
          <p:nvPr>
            <p:ph idx="1"/>
          </p:nvPr>
        </p:nvSpPr>
        <p:spPr>
          <a:xfrm>
            <a:off x="1652048" y="1690688"/>
            <a:ext cx="8887904" cy="4351338"/>
          </a:xfrm>
        </p:spPr>
        <p:txBody>
          <a:bodyPr>
            <a:normAutofit lnSpcReduction="10000"/>
          </a:bodyPr>
          <a:lstStyle/>
          <a:p>
            <a:r>
              <a:rPr lang="en-US" sz="3200" dirty="0"/>
              <a:t>COMCARE Crisis</a:t>
            </a:r>
          </a:p>
          <a:p>
            <a:r>
              <a:rPr lang="en-US" sz="3200" dirty="0"/>
              <a:t>COMCARE Rehab Services</a:t>
            </a:r>
          </a:p>
          <a:p>
            <a:r>
              <a:rPr lang="en-US" sz="3200" dirty="0"/>
              <a:t>Developmental Disability Organization (SCDDO)</a:t>
            </a:r>
          </a:p>
          <a:p>
            <a:r>
              <a:rPr lang="en-US" sz="3200" dirty="0"/>
              <a:t>Department of Children and Families (DCF)</a:t>
            </a:r>
          </a:p>
          <a:p>
            <a:r>
              <a:rPr lang="en-US" sz="3200" dirty="0"/>
              <a:t>Department of Corrections (DOC)</a:t>
            </a:r>
          </a:p>
          <a:p>
            <a:r>
              <a:rPr lang="en-US" sz="3200" dirty="0"/>
              <a:t>____________</a:t>
            </a:r>
          </a:p>
          <a:p>
            <a:r>
              <a:rPr lang="en-US" sz="3200" dirty="0"/>
              <a:t>____________</a:t>
            </a:r>
          </a:p>
        </p:txBody>
      </p:sp>
    </p:spTree>
    <p:extLst>
      <p:ext uri="{BB962C8B-B14F-4D97-AF65-F5344CB8AC3E}">
        <p14:creationId xmlns:p14="http://schemas.microsoft.com/office/powerpoint/2010/main" val="41757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sz="3700" b="1">
                <a:solidFill>
                  <a:srgbClr val="FFFFFF"/>
                </a:solidFill>
              </a:rPr>
              <a:t>IJP Development Process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dirty="0"/>
              <a:t>Voluntary agreement by individual / Guardian</a:t>
            </a:r>
          </a:p>
          <a:p>
            <a:r>
              <a:rPr lang="en-US" dirty="0"/>
              <a:t>Releases of Information for all-involved parties to IJP</a:t>
            </a:r>
          </a:p>
          <a:p>
            <a:r>
              <a:rPr lang="en-US" dirty="0"/>
              <a:t>Development by</a:t>
            </a:r>
          </a:p>
          <a:p>
            <a:pPr lvl="1"/>
            <a:r>
              <a:rPr lang="en-US" dirty="0"/>
              <a:t>Service Provider, or </a:t>
            </a:r>
          </a:p>
          <a:p>
            <a:pPr lvl="1"/>
            <a:r>
              <a:rPr lang="en-US" dirty="0"/>
              <a:t>Referral to DOC </a:t>
            </a:r>
          </a:p>
          <a:p>
            <a:r>
              <a:rPr lang="en-US" dirty="0"/>
              <a:t>Review by IJP Multi-Disciplinary Team (MDT)</a:t>
            </a:r>
          </a:p>
          <a:p>
            <a:pPr lvl="1"/>
            <a:r>
              <a:rPr lang="en-US" dirty="0"/>
              <a:t>Service providers can complete the IJP process and request an IJP MDT review</a:t>
            </a:r>
          </a:p>
          <a:p>
            <a:pPr lvl="1"/>
            <a:r>
              <a:rPr lang="en-US" dirty="0"/>
              <a:t>Referrals sent to DOC for initiation require IJP MDT review</a:t>
            </a:r>
          </a:p>
          <a:p>
            <a:endParaRPr lang="en-US" dirty="0"/>
          </a:p>
        </p:txBody>
      </p:sp>
    </p:spTree>
    <p:extLst>
      <p:ext uri="{BB962C8B-B14F-4D97-AF65-F5344CB8AC3E}">
        <p14:creationId xmlns:p14="http://schemas.microsoft.com/office/powerpoint/2010/main" val="87185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sz="3700" b="1" dirty="0">
                <a:solidFill>
                  <a:srgbClr val="FFFFFF"/>
                </a:solidFill>
              </a:rPr>
              <a:t>IJP Development Process, Continued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dirty="0"/>
              <a:t>Team completes IJP Plan and IJP</a:t>
            </a:r>
          </a:p>
          <a:p>
            <a:r>
              <a:rPr lang="en-US" dirty="0"/>
              <a:t>Providers request IJP MDT meeting</a:t>
            </a:r>
          </a:p>
          <a:p>
            <a:r>
              <a:rPr lang="en-US" dirty="0"/>
              <a:t>Send all IJP materials and Release of Information to </a:t>
            </a:r>
            <a:r>
              <a:rPr lang="en-US" dirty="0">
                <a:hlinkClick r:id="rId3"/>
              </a:rPr>
              <a:t>DOC_IJP@Sedgwick.gov</a:t>
            </a:r>
            <a:r>
              <a:rPr lang="en-US" dirty="0"/>
              <a:t> </a:t>
            </a:r>
          </a:p>
          <a:p>
            <a:r>
              <a:rPr lang="en-US" dirty="0"/>
              <a:t>Upon receipt, DOC: </a:t>
            </a:r>
          </a:p>
          <a:p>
            <a:pPr lvl="1">
              <a:lnSpc>
                <a:spcPct val="150000"/>
              </a:lnSpc>
            </a:pPr>
            <a:r>
              <a:rPr lang="en-US" dirty="0"/>
              <a:t>Retains Records</a:t>
            </a:r>
          </a:p>
          <a:p>
            <a:pPr lvl="1">
              <a:lnSpc>
                <a:spcPct val="150000"/>
              </a:lnSpc>
            </a:pPr>
            <a:r>
              <a:rPr lang="en-US" dirty="0"/>
              <a:t>Facilitates an IJP MDT meeting, if applicable</a:t>
            </a:r>
          </a:p>
          <a:p>
            <a:pPr lvl="1">
              <a:lnSpc>
                <a:spcPct val="100000"/>
              </a:lnSpc>
            </a:pPr>
            <a:r>
              <a:rPr lang="en-US" dirty="0"/>
              <a:t>Sends IJP Snapshot to LEO representative for CAD upload</a:t>
            </a:r>
          </a:p>
        </p:txBody>
      </p:sp>
    </p:spTree>
    <p:extLst>
      <p:ext uri="{BB962C8B-B14F-4D97-AF65-F5344CB8AC3E}">
        <p14:creationId xmlns:p14="http://schemas.microsoft.com/office/powerpoint/2010/main" val="1785348594"/>
      </p:ext>
    </p:extLst>
  </p:cSld>
  <p:clrMapOvr>
    <a:masterClrMapping/>
  </p:clrMapOvr>
</p:sld>
</file>

<file path=ppt/theme/theme1.xml><?xml version="1.0" encoding="utf-8"?>
<a:theme xmlns:a="http://schemas.openxmlformats.org/drawingml/2006/main" name="Office Theme">
  <a:themeElements>
    <a:clrScheme name="Sedgwick County">
      <a:dk1>
        <a:srgbClr val="002B49"/>
      </a:dk1>
      <a:lt1>
        <a:sysClr val="window" lastClr="FFFFFF"/>
      </a:lt1>
      <a:dk2>
        <a:srgbClr val="00497A"/>
      </a:dk2>
      <a:lt2>
        <a:srgbClr val="E7E6E6"/>
      </a:lt2>
      <a:accent1>
        <a:srgbClr val="00497A"/>
      </a:accent1>
      <a:accent2>
        <a:srgbClr val="0082CA"/>
      </a:accent2>
      <a:accent3>
        <a:srgbClr val="95D4E9"/>
      </a:accent3>
      <a:accent4>
        <a:srgbClr val="CDA176"/>
      </a:accent4>
      <a:accent5>
        <a:srgbClr val="FFD100"/>
      </a:accent5>
      <a:accent6>
        <a:srgbClr val="00BC70"/>
      </a:accent6>
      <a:hlink>
        <a:srgbClr val="0082CA"/>
      </a:hlink>
      <a:folHlink>
        <a:srgbClr val="0049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2157</TotalTime>
  <Words>3887</Words>
  <Application>Microsoft Office PowerPoint</Application>
  <PresentationFormat>Widescreen</PresentationFormat>
  <Paragraphs>427</Paragraphs>
  <Slides>33</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Office Theme</vt:lpstr>
      <vt:lpstr>Sedgwick County Individual Justice Plan (IJP) Overview</vt:lpstr>
      <vt:lpstr>Acronyms Preview</vt:lpstr>
      <vt:lpstr>What is an IJP ? </vt:lpstr>
      <vt:lpstr>Benefits of Individual Justice Plans </vt:lpstr>
      <vt:lpstr>IJP-Identified Population</vt:lpstr>
      <vt:lpstr>Possible Referral Sources</vt:lpstr>
      <vt:lpstr>IJP MDT Committee</vt:lpstr>
      <vt:lpstr>IJP Development Process </vt:lpstr>
      <vt:lpstr>IJP Development Process, Continued</vt:lpstr>
      <vt:lpstr>IJP MDT Committee  Roles &amp; Responsibilities </vt:lpstr>
      <vt:lpstr>IJP MDT Lead Responsibilities </vt:lpstr>
      <vt:lpstr>PowerPoint Presentation</vt:lpstr>
      <vt:lpstr>PowerPoint Presentation</vt:lpstr>
      <vt:lpstr>COMCARE Crisis </vt:lpstr>
      <vt:lpstr>How will COMCARE Crisis utilize IJP?</vt:lpstr>
      <vt:lpstr>COMCARE Same-Day Assessment</vt:lpstr>
      <vt:lpstr>COMCARE Adult Services (AS) Rehab </vt:lpstr>
      <vt:lpstr>COMCARE Childrens Services (CS) Rehab </vt:lpstr>
      <vt:lpstr>Integrated Care Case Management</vt:lpstr>
      <vt:lpstr>COMCARE and the IJP Processes</vt:lpstr>
      <vt:lpstr>COMCARE and the IJP Process</vt:lpstr>
      <vt:lpstr>Department for Children and Families</vt:lpstr>
      <vt:lpstr>Department for Children and Families</vt:lpstr>
      <vt:lpstr>Department for Children and Families</vt:lpstr>
      <vt:lpstr>Department for Children and Families</vt:lpstr>
      <vt:lpstr>Sedgwick County Developmental Disability Organization (SCDDO)</vt:lpstr>
      <vt:lpstr>Sedgwick County Developmental Disability Organization (SCDDO)</vt:lpstr>
      <vt:lpstr>PowerPoint Presentation</vt:lpstr>
      <vt:lpstr>PowerPoint Presentation</vt:lpstr>
      <vt:lpstr>1st Responders and Law Enforcement</vt:lpstr>
      <vt:lpstr>IJP Process Practice Activity</vt:lpstr>
      <vt:lpstr>IJP Process Questions?</vt:lpstr>
      <vt:lpstr>THANK YOU!</vt:lpstr>
    </vt:vector>
  </TitlesOfParts>
  <Company>Customer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Fertner, Robin</dc:creator>
  <cp:lastModifiedBy>Childs, Chad</cp:lastModifiedBy>
  <cp:revision>50</cp:revision>
  <dcterms:created xsi:type="dcterms:W3CDTF">2022-02-14T21:12:03Z</dcterms:created>
  <dcterms:modified xsi:type="dcterms:W3CDTF">2024-03-07T16:46:27Z</dcterms:modified>
</cp:coreProperties>
</file>